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71" r:id="rId2"/>
    <p:sldId id="282" r:id="rId3"/>
    <p:sldId id="276" r:id="rId4"/>
    <p:sldId id="277" r:id="rId5"/>
    <p:sldId id="278" r:id="rId6"/>
    <p:sldId id="283" r:id="rId7"/>
    <p:sldId id="279" r:id="rId8"/>
    <p:sldId id="284" r:id="rId9"/>
    <p:sldId id="285" r:id="rId10"/>
    <p:sldId id="272" r:id="rId11"/>
    <p:sldId id="274" r:id="rId12"/>
    <p:sldId id="280" r:id="rId13"/>
    <p:sldId id="257" r:id="rId14"/>
    <p:sldId id="258" r:id="rId15"/>
    <p:sldId id="281" r:id="rId16"/>
    <p:sldId id="286" r:id="rId17"/>
    <p:sldId id="270" r:id="rId18"/>
    <p:sldId id="303" r:id="rId19"/>
    <p:sldId id="304" r:id="rId20"/>
    <p:sldId id="288" r:id="rId21"/>
    <p:sldId id="289" r:id="rId22"/>
    <p:sldId id="287" r:id="rId23"/>
    <p:sldId id="264" r:id="rId24"/>
    <p:sldId id="295" r:id="rId25"/>
    <p:sldId id="296" r:id="rId26"/>
    <p:sldId id="297" r:id="rId27"/>
    <p:sldId id="298" r:id="rId28"/>
    <p:sldId id="299" r:id="rId29"/>
    <p:sldId id="300" r:id="rId30"/>
    <p:sldId id="301" r:id="rId31"/>
    <p:sldId id="302" r:id="rId32"/>
    <p:sldId id="291" r:id="rId3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91284" autoAdjust="0"/>
  </p:normalViewPr>
  <p:slideViewPr>
    <p:cSldViewPr snapToGrid="0">
      <p:cViewPr varScale="1">
        <p:scale>
          <a:sx n="105" d="100"/>
          <a:sy n="105" d="100"/>
        </p:scale>
        <p:origin x="394"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il Hendricks" userId="c7f566e57850a33f" providerId="LiveId" clId="{625539FC-B1F1-4581-9A0A-275FE7F214EA}"/>
    <pc:docChg chg="custSel modSld">
      <pc:chgData name="Neil Hendricks" userId="c7f566e57850a33f" providerId="LiveId" clId="{625539FC-B1F1-4581-9A0A-275FE7F214EA}" dt="2023-04-19T18:59:03.177" v="111" actId="20577"/>
      <pc:docMkLst>
        <pc:docMk/>
      </pc:docMkLst>
      <pc:sldChg chg="modNotesTx">
        <pc:chgData name="Neil Hendricks" userId="c7f566e57850a33f" providerId="LiveId" clId="{625539FC-B1F1-4581-9A0A-275FE7F214EA}" dt="2023-04-19T18:59:03.177" v="111" actId="20577"/>
        <pc:sldMkLst>
          <pc:docMk/>
          <pc:sldMk cId="1435561020"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9273A72C-F317-43D2-BC5C-E7CCC02F17FF}" type="datetimeFigureOut">
              <a:rPr lang="en-US" smtClean="0"/>
              <a:t>4/19/2023</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03E92CE-6764-4266-8FC4-6DD305EA4C9E}" type="slidenum">
              <a:rPr lang="en-US" smtClean="0"/>
              <a:t>‹#›</a:t>
            </a:fld>
            <a:endParaRPr lang="en-US"/>
          </a:p>
        </p:txBody>
      </p:sp>
    </p:spTree>
    <p:extLst>
      <p:ext uri="{BB962C8B-B14F-4D97-AF65-F5344CB8AC3E}">
        <p14:creationId xmlns:p14="http://schemas.microsoft.com/office/powerpoint/2010/main" val="1735813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Metaphors for individual or social collapse- this might be a good metaphor for the pervasive </a:t>
            </a:r>
            <a:r>
              <a:rPr lang="en-US" dirty="0" err="1"/>
              <a:t>rasicm</a:t>
            </a:r>
            <a:r>
              <a:rPr lang="en-US" dirty="0"/>
              <a:t> </a:t>
            </a:r>
            <a:r>
              <a:rPr lang="en-US"/>
              <a:t>of Macomb</a:t>
            </a:r>
            <a:endParaRPr lang="en-US" dirty="0"/>
          </a:p>
        </p:txBody>
      </p:sp>
      <p:sp>
        <p:nvSpPr>
          <p:cNvPr id="4" name="Slide Number Placeholder 3"/>
          <p:cNvSpPr>
            <a:spLocks noGrp="1"/>
          </p:cNvSpPr>
          <p:nvPr>
            <p:ph type="sldNum" sz="quarter" idx="5"/>
          </p:nvPr>
        </p:nvSpPr>
        <p:spPr/>
        <p:txBody>
          <a:bodyPr/>
          <a:lstStyle/>
          <a:p>
            <a:fld id="{203E92CE-6764-4266-8FC4-6DD305EA4C9E}" type="slidenum">
              <a:rPr lang="en-US" smtClean="0"/>
              <a:t>28</a:t>
            </a:fld>
            <a:endParaRPr lang="en-US"/>
          </a:p>
        </p:txBody>
      </p:sp>
    </p:spTree>
    <p:extLst>
      <p:ext uri="{BB962C8B-B14F-4D97-AF65-F5344CB8AC3E}">
        <p14:creationId xmlns:p14="http://schemas.microsoft.com/office/powerpoint/2010/main" val="962185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1838C7-502F-4FC1-8DA1-397EE2A28670}"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50EC5-1637-4BF1-AF6E-ED10FEF8973A}" type="slidenum">
              <a:rPr lang="en-US" smtClean="0"/>
              <a:t>‹#›</a:t>
            </a:fld>
            <a:endParaRPr lang="en-US"/>
          </a:p>
        </p:txBody>
      </p:sp>
    </p:spTree>
    <p:extLst>
      <p:ext uri="{BB962C8B-B14F-4D97-AF65-F5344CB8AC3E}">
        <p14:creationId xmlns:p14="http://schemas.microsoft.com/office/powerpoint/2010/main" val="2272482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1838C7-502F-4FC1-8DA1-397EE2A28670}"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50EC5-1637-4BF1-AF6E-ED10FEF8973A}" type="slidenum">
              <a:rPr lang="en-US" smtClean="0"/>
              <a:t>‹#›</a:t>
            </a:fld>
            <a:endParaRPr lang="en-US"/>
          </a:p>
        </p:txBody>
      </p:sp>
    </p:spTree>
    <p:extLst>
      <p:ext uri="{BB962C8B-B14F-4D97-AF65-F5344CB8AC3E}">
        <p14:creationId xmlns:p14="http://schemas.microsoft.com/office/powerpoint/2010/main" val="3495696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1838C7-502F-4FC1-8DA1-397EE2A28670}"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50EC5-1637-4BF1-AF6E-ED10FEF8973A}" type="slidenum">
              <a:rPr lang="en-US" smtClean="0"/>
              <a:t>‹#›</a:t>
            </a:fld>
            <a:endParaRPr lang="en-US"/>
          </a:p>
        </p:txBody>
      </p:sp>
    </p:spTree>
    <p:extLst>
      <p:ext uri="{BB962C8B-B14F-4D97-AF65-F5344CB8AC3E}">
        <p14:creationId xmlns:p14="http://schemas.microsoft.com/office/powerpoint/2010/main" val="3139208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22DC73-F065-42F5-A9F2-D90B2E42A0B3}" type="datetimeFigureOut">
              <a:rPr lang="en-US" dirty="0"/>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5806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1838C7-502F-4FC1-8DA1-397EE2A28670}"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50EC5-1637-4BF1-AF6E-ED10FEF8973A}" type="slidenum">
              <a:rPr lang="en-US" smtClean="0"/>
              <a:t>‹#›</a:t>
            </a:fld>
            <a:endParaRPr lang="en-US"/>
          </a:p>
        </p:txBody>
      </p:sp>
    </p:spTree>
    <p:extLst>
      <p:ext uri="{BB962C8B-B14F-4D97-AF65-F5344CB8AC3E}">
        <p14:creationId xmlns:p14="http://schemas.microsoft.com/office/powerpoint/2010/main" val="61649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A1838C7-502F-4FC1-8DA1-397EE2A28670}" type="datetimeFigureOut">
              <a:rPr lang="en-US" smtClean="0"/>
              <a:t>4/17/2023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850EC5-1637-4BF1-AF6E-ED10FEF8973A}" type="slidenum">
              <a:rPr lang="en-US" smtClean="0"/>
              <a:t>‹#›</a:t>
            </a:fld>
            <a:endParaRPr lang="en-US"/>
          </a:p>
        </p:txBody>
      </p:sp>
    </p:spTree>
    <p:extLst>
      <p:ext uri="{BB962C8B-B14F-4D97-AF65-F5344CB8AC3E}">
        <p14:creationId xmlns:p14="http://schemas.microsoft.com/office/powerpoint/2010/main" val="2098117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1838C7-502F-4FC1-8DA1-397EE2A28670}"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50EC5-1637-4BF1-AF6E-ED10FEF8973A}" type="slidenum">
              <a:rPr lang="en-US" smtClean="0"/>
              <a:t>‹#›</a:t>
            </a:fld>
            <a:endParaRPr lang="en-US"/>
          </a:p>
        </p:txBody>
      </p:sp>
    </p:spTree>
    <p:extLst>
      <p:ext uri="{BB962C8B-B14F-4D97-AF65-F5344CB8AC3E}">
        <p14:creationId xmlns:p14="http://schemas.microsoft.com/office/powerpoint/2010/main" val="2112485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1838C7-502F-4FC1-8DA1-397EE2A28670}" type="datetimeFigureOut">
              <a:rPr lang="en-US" smtClean="0"/>
              <a:t>4/17/2023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850EC5-1637-4BF1-AF6E-ED10FEF8973A}" type="slidenum">
              <a:rPr lang="en-US" smtClean="0"/>
              <a:t>‹#›</a:t>
            </a:fld>
            <a:endParaRPr lang="en-US"/>
          </a:p>
        </p:txBody>
      </p:sp>
    </p:spTree>
    <p:extLst>
      <p:ext uri="{BB962C8B-B14F-4D97-AF65-F5344CB8AC3E}">
        <p14:creationId xmlns:p14="http://schemas.microsoft.com/office/powerpoint/2010/main" val="57178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1838C7-502F-4FC1-8DA1-397EE2A28670}" type="datetimeFigureOut">
              <a:rPr lang="en-US" smtClean="0"/>
              <a:t>4/17/2023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850EC5-1637-4BF1-AF6E-ED10FEF8973A}" type="slidenum">
              <a:rPr lang="en-US" smtClean="0"/>
              <a:t>‹#›</a:t>
            </a:fld>
            <a:endParaRPr lang="en-US"/>
          </a:p>
        </p:txBody>
      </p:sp>
    </p:spTree>
    <p:extLst>
      <p:ext uri="{BB962C8B-B14F-4D97-AF65-F5344CB8AC3E}">
        <p14:creationId xmlns:p14="http://schemas.microsoft.com/office/powerpoint/2010/main" val="3369529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1838C7-502F-4FC1-8DA1-397EE2A28670}" type="datetimeFigureOut">
              <a:rPr lang="en-US" smtClean="0"/>
              <a:t>4/17/2023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850EC5-1637-4BF1-AF6E-ED10FEF8973A}" type="slidenum">
              <a:rPr lang="en-US" smtClean="0"/>
              <a:t>‹#›</a:t>
            </a:fld>
            <a:endParaRPr lang="en-US"/>
          </a:p>
        </p:txBody>
      </p:sp>
    </p:spTree>
    <p:extLst>
      <p:ext uri="{BB962C8B-B14F-4D97-AF65-F5344CB8AC3E}">
        <p14:creationId xmlns:p14="http://schemas.microsoft.com/office/powerpoint/2010/main" val="245946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1838C7-502F-4FC1-8DA1-397EE2A28670}"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50EC5-1637-4BF1-AF6E-ED10FEF8973A}" type="slidenum">
              <a:rPr lang="en-US" smtClean="0"/>
              <a:t>‹#›</a:t>
            </a:fld>
            <a:endParaRPr lang="en-US"/>
          </a:p>
        </p:txBody>
      </p:sp>
    </p:spTree>
    <p:extLst>
      <p:ext uri="{BB962C8B-B14F-4D97-AF65-F5344CB8AC3E}">
        <p14:creationId xmlns:p14="http://schemas.microsoft.com/office/powerpoint/2010/main" val="264995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A1838C7-502F-4FC1-8DA1-397EE2A28670}" type="datetimeFigureOut">
              <a:rPr lang="en-US" smtClean="0"/>
              <a:t>4/17/2023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850EC5-1637-4BF1-AF6E-ED10FEF8973A}" type="slidenum">
              <a:rPr lang="en-US" smtClean="0"/>
              <a:t>‹#›</a:t>
            </a:fld>
            <a:endParaRPr lang="en-US"/>
          </a:p>
        </p:txBody>
      </p:sp>
    </p:spTree>
    <p:extLst>
      <p:ext uri="{BB962C8B-B14F-4D97-AF65-F5344CB8AC3E}">
        <p14:creationId xmlns:p14="http://schemas.microsoft.com/office/powerpoint/2010/main" val="571443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1838C7-502F-4FC1-8DA1-397EE2A28670}" type="datetimeFigureOut">
              <a:rPr lang="en-US" smtClean="0"/>
              <a:t>4/17/2023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50EC5-1637-4BF1-AF6E-ED10FEF8973A}" type="slidenum">
              <a:rPr lang="en-US" smtClean="0"/>
              <a:t>‹#›</a:t>
            </a:fld>
            <a:endParaRPr lang="en-US"/>
          </a:p>
        </p:txBody>
      </p:sp>
    </p:spTree>
    <p:extLst>
      <p:ext uri="{BB962C8B-B14F-4D97-AF65-F5344CB8AC3E}">
        <p14:creationId xmlns:p14="http://schemas.microsoft.com/office/powerpoint/2010/main" val="320449878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8194CA-CECA-4AA0-BA3A-717952EDB7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453" b="17014"/>
          <a:stretch/>
        </p:blipFill>
        <p:spPr>
          <a:xfrm>
            <a:off x="20" y="10"/>
            <a:ext cx="12191980" cy="6857990"/>
          </a:xfrm>
          <a:prstGeom prst="rect">
            <a:avLst/>
          </a:prstGeom>
        </p:spPr>
      </p:pic>
      <p:sp>
        <p:nvSpPr>
          <p:cNvPr id="2" name="Title 1">
            <a:extLst>
              <a:ext uri="{FF2B5EF4-FFF2-40B4-BE49-F238E27FC236}">
                <a16:creationId xmlns:a16="http://schemas.microsoft.com/office/drawing/2014/main" id="{76B04986-7874-4514-A4F6-548F96B72712}"/>
              </a:ext>
            </a:extLst>
          </p:cNvPr>
          <p:cNvSpPr>
            <a:spLocks noGrp="1"/>
          </p:cNvSpPr>
          <p:nvPr>
            <p:ph type="title"/>
          </p:nvPr>
        </p:nvSpPr>
        <p:spPr>
          <a:xfrm>
            <a:off x="622170" y="1640264"/>
            <a:ext cx="4402318" cy="2696066"/>
          </a:xfrm>
          <a:solidFill>
            <a:schemeClr val="bg1">
              <a:alpha val="90000"/>
            </a:schemeClr>
          </a:solidFill>
          <a:ln w="127000" cap="sq" cmpd="thinThick">
            <a:solidFill>
              <a:schemeClr val="bg1"/>
            </a:solidFill>
          </a:ln>
        </p:spPr>
        <p:txBody>
          <a:bodyPr vert="horz" wrap="square" lIns="91440" tIns="45720" rIns="91440" bIns="45720" rtlCol="0" anchor="ctr">
            <a:noAutofit/>
          </a:bodyPr>
          <a:lstStyle/>
          <a:p>
            <a:r>
              <a:rPr lang="en-US" sz="3200" dirty="0">
                <a:solidFill>
                  <a:schemeClr val="tx1">
                    <a:lumMod val="75000"/>
                    <a:lumOff val="25000"/>
                  </a:schemeClr>
                </a:solidFill>
              </a:rPr>
              <a:t>If asked to explain what </a:t>
            </a:r>
            <a:r>
              <a:rPr lang="en-US" sz="3200" i="1" dirty="0">
                <a:solidFill>
                  <a:schemeClr val="tx1">
                    <a:lumMod val="75000"/>
                    <a:lumOff val="25000"/>
                  </a:schemeClr>
                </a:solidFill>
              </a:rPr>
              <a:t>To Kill a Mockingbird </a:t>
            </a:r>
            <a:r>
              <a:rPr lang="en-US" sz="3200" dirty="0">
                <a:solidFill>
                  <a:schemeClr val="tx1">
                    <a:lumMod val="75000"/>
                    <a:lumOff val="25000"/>
                  </a:schemeClr>
                </a:solidFill>
              </a:rPr>
              <a:t>is about in just one sentence, how would you answer? </a:t>
            </a:r>
          </a:p>
        </p:txBody>
      </p:sp>
    </p:spTree>
    <p:extLst>
      <p:ext uri="{BB962C8B-B14F-4D97-AF65-F5344CB8AC3E}">
        <p14:creationId xmlns:p14="http://schemas.microsoft.com/office/powerpoint/2010/main" val="644260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9">
            <a:extLst>
              <a:ext uri="{FF2B5EF4-FFF2-40B4-BE49-F238E27FC236}">
                <a16:creationId xmlns:a16="http://schemas.microsoft.com/office/drawing/2014/main" id="{0481AB69-959C-4786-B3F2-AA7BC5A9AEEA}"/>
              </a:ext>
            </a:extLst>
          </p:cNvPr>
          <p:cNvPicPr>
            <a:picLocks noChangeAspect="1"/>
          </p:cNvPicPr>
          <p:nvPr/>
        </p:nvPicPr>
        <p:blipFill rotWithShape="1">
          <a:blip r:embed="rId2">
            <a:extLst>
              <a:ext uri="{28A0092B-C50C-407E-A947-70E740481C1C}">
                <a14:useLocalDpi xmlns:a14="http://schemas.microsoft.com/office/drawing/2010/main" val="0"/>
              </a:ext>
            </a:extLst>
          </a:blip>
          <a:srcRect r="9091" b="18508"/>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B4698D5C-4B05-447E-845D-2ECC1A3517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Image result for man bites dog">
            <a:extLst>
              <a:ext uri="{FF2B5EF4-FFF2-40B4-BE49-F238E27FC236}">
                <a16:creationId xmlns:a16="http://schemas.microsoft.com/office/drawing/2014/main" id="{080EB062-89E4-46FA-AD08-F826F0B1241C}"/>
              </a:ext>
            </a:extLst>
          </p:cNvPr>
          <p:cNvSpPr>
            <a:spLocks noChangeAspect="1" noChangeArrowheads="1"/>
          </p:cNvSpPr>
          <p:nvPr/>
        </p:nvSpPr>
        <p:spPr bwMode="auto">
          <a:xfrm>
            <a:off x="3714750" y="1047750"/>
            <a:ext cx="4762500" cy="4762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347B607-8B5C-4D1B-B0D1-A3A8CE3A946F}"/>
              </a:ext>
            </a:extLst>
          </p:cNvPr>
          <p:cNvSpPr>
            <a:spLocks noGrp="1"/>
          </p:cNvSpPr>
          <p:nvPr>
            <p:ph type="title"/>
          </p:nvPr>
        </p:nvSpPr>
        <p:spPr>
          <a:xfrm>
            <a:off x="594805" y="640263"/>
            <a:ext cx="3759240" cy="1344975"/>
          </a:xfrm>
        </p:spPr>
        <p:txBody>
          <a:bodyPr>
            <a:normAutofit/>
          </a:bodyPr>
          <a:lstStyle/>
          <a:p>
            <a:endParaRPr lang="en-US" sz="4000"/>
          </a:p>
        </p:txBody>
      </p:sp>
      <p:sp>
        <p:nvSpPr>
          <p:cNvPr id="15" name="Content Placeholder 14">
            <a:extLst>
              <a:ext uri="{FF2B5EF4-FFF2-40B4-BE49-F238E27FC236}">
                <a16:creationId xmlns:a16="http://schemas.microsoft.com/office/drawing/2014/main" id="{48BF4608-649C-41B0-8BA4-7170BA2E20CE}"/>
              </a:ext>
            </a:extLst>
          </p:cNvPr>
          <p:cNvSpPr>
            <a:spLocks noGrp="1"/>
          </p:cNvSpPr>
          <p:nvPr>
            <p:ph idx="1"/>
          </p:nvPr>
        </p:nvSpPr>
        <p:spPr>
          <a:xfrm>
            <a:off x="594110" y="2121763"/>
            <a:ext cx="3764826" cy="3773010"/>
          </a:xfrm>
        </p:spPr>
        <p:txBody>
          <a:bodyPr>
            <a:normAutofit/>
          </a:bodyPr>
          <a:lstStyle/>
          <a:p>
            <a:pPr marL="0" indent="0">
              <a:buNone/>
            </a:pPr>
            <a:r>
              <a:rPr lang="en-US" sz="3600" dirty="0"/>
              <a:t>"When a dog bites a man, that is not news, because it happens so often. But if a man bites a dog, that is news."</a:t>
            </a:r>
          </a:p>
          <a:p>
            <a:pPr marL="0" indent="0">
              <a:buNone/>
            </a:pPr>
            <a:endParaRPr lang="en-US" sz="2400" dirty="0"/>
          </a:p>
        </p:txBody>
      </p:sp>
    </p:spTree>
    <p:extLst>
      <p:ext uri="{BB962C8B-B14F-4D97-AF65-F5344CB8AC3E}">
        <p14:creationId xmlns:p14="http://schemas.microsoft.com/office/powerpoint/2010/main" val="625595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9">
            <a:extLst>
              <a:ext uri="{FF2B5EF4-FFF2-40B4-BE49-F238E27FC236}">
                <a16:creationId xmlns:a16="http://schemas.microsoft.com/office/drawing/2014/main" id="{0481AB69-959C-4786-B3F2-AA7BC5A9AEEA}"/>
              </a:ext>
            </a:extLst>
          </p:cNvPr>
          <p:cNvPicPr>
            <a:picLocks noChangeAspect="1"/>
          </p:cNvPicPr>
          <p:nvPr/>
        </p:nvPicPr>
        <p:blipFill rotWithShape="1">
          <a:blip r:embed="rId2">
            <a:extLst>
              <a:ext uri="{28A0092B-C50C-407E-A947-70E740481C1C}">
                <a14:useLocalDpi xmlns:a14="http://schemas.microsoft.com/office/drawing/2010/main" val="0"/>
              </a:ext>
            </a:extLst>
          </a:blip>
          <a:srcRect r="9091" b="18508"/>
          <a:stretch/>
        </p:blipFill>
        <p:spPr>
          <a:xfrm>
            <a:off x="20" y="10"/>
            <a:ext cx="12191980" cy="6857990"/>
          </a:xfrm>
          <a:prstGeom prst="rect">
            <a:avLst/>
          </a:prstGeom>
        </p:spPr>
      </p:pic>
      <p:sp>
        <p:nvSpPr>
          <p:cNvPr id="18" name="Rectangle 17">
            <a:extLst>
              <a:ext uri="{FF2B5EF4-FFF2-40B4-BE49-F238E27FC236}">
                <a16:creationId xmlns:a16="http://schemas.microsoft.com/office/drawing/2014/main" id="{B4698D5C-4B05-447E-845D-2ECC1A35171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utoShape 2" descr="Image result for man bites dog">
            <a:extLst>
              <a:ext uri="{FF2B5EF4-FFF2-40B4-BE49-F238E27FC236}">
                <a16:creationId xmlns:a16="http://schemas.microsoft.com/office/drawing/2014/main" id="{080EB062-89E4-46FA-AD08-F826F0B1241C}"/>
              </a:ext>
            </a:extLst>
          </p:cNvPr>
          <p:cNvSpPr>
            <a:spLocks noChangeAspect="1" noChangeArrowheads="1"/>
          </p:cNvSpPr>
          <p:nvPr/>
        </p:nvSpPr>
        <p:spPr bwMode="auto">
          <a:xfrm>
            <a:off x="3714750" y="1047750"/>
            <a:ext cx="4762500" cy="4762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347B607-8B5C-4D1B-B0D1-A3A8CE3A946F}"/>
              </a:ext>
            </a:extLst>
          </p:cNvPr>
          <p:cNvSpPr>
            <a:spLocks noGrp="1"/>
          </p:cNvSpPr>
          <p:nvPr>
            <p:ph type="title"/>
          </p:nvPr>
        </p:nvSpPr>
        <p:spPr>
          <a:xfrm>
            <a:off x="594805" y="640263"/>
            <a:ext cx="3759240" cy="1344975"/>
          </a:xfrm>
        </p:spPr>
        <p:txBody>
          <a:bodyPr>
            <a:normAutofit/>
          </a:bodyPr>
          <a:lstStyle/>
          <a:p>
            <a:endParaRPr lang="en-US" sz="4000"/>
          </a:p>
        </p:txBody>
      </p:sp>
      <p:sp>
        <p:nvSpPr>
          <p:cNvPr id="15" name="Content Placeholder 14">
            <a:extLst>
              <a:ext uri="{FF2B5EF4-FFF2-40B4-BE49-F238E27FC236}">
                <a16:creationId xmlns:a16="http://schemas.microsoft.com/office/drawing/2014/main" id="{48BF4608-649C-41B0-8BA4-7170BA2E20CE}"/>
              </a:ext>
            </a:extLst>
          </p:cNvPr>
          <p:cNvSpPr>
            <a:spLocks noGrp="1"/>
          </p:cNvSpPr>
          <p:nvPr>
            <p:ph idx="1"/>
          </p:nvPr>
        </p:nvSpPr>
        <p:spPr>
          <a:xfrm>
            <a:off x="594110" y="2121763"/>
            <a:ext cx="3764826" cy="3773010"/>
          </a:xfrm>
        </p:spPr>
        <p:txBody>
          <a:bodyPr>
            <a:normAutofit/>
          </a:bodyPr>
          <a:lstStyle/>
          <a:p>
            <a:pPr marL="0" indent="0">
              <a:buNone/>
            </a:pPr>
            <a:r>
              <a:rPr lang="en-US" dirty="0"/>
              <a:t>“The very need for a story is called into being when some­ thing has gone amiss with the known world, and, thus, the language of a tale seeks to comprehend that which has stepped out of line.” (53) </a:t>
            </a:r>
            <a:endParaRPr lang="en-US" sz="2400" dirty="0"/>
          </a:p>
        </p:txBody>
      </p:sp>
    </p:spTree>
    <p:extLst>
      <p:ext uri="{BB962C8B-B14F-4D97-AF65-F5344CB8AC3E}">
        <p14:creationId xmlns:p14="http://schemas.microsoft.com/office/powerpoint/2010/main" val="1908576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6EAC-C044-4099-8185-9A2F4A978412}"/>
              </a:ext>
            </a:extLst>
          </p:cNvPr>
          <p:cNvSpPr>
            <a:spLocks noGrp="1"/>
          </p:cNvSpPr>
          <p:nvPr>
            <p:ph type="title"/>
          </p:nvPr>
        </p:nvSpPr>
        <p:spPr/>
        <p:txBody>
          <a:bodyPr/>
          <a:lstStyle/>
          <a:p>
            <a:r>
              <a:rPr lang="en-US" dirty="0"/>
              <a:t>“an unknown or unnatural deviance that begs an explanation”</a:t>
            </a:r>
          </a:p>
        </p:txBody>
      </p:sp>
      <p:pic>
        <p:nvPicPr>
          <p:cNvPr id="5" name="Content Placeholder 4">
            <a:extLst>
              <a:ext uri="{FF2B5EF4-FFF2-40B4-BE49-F238E27FC236}">
                <a16:creationId xmlns:a16="http://schemas.microsoft.com/office/drawing/2014/main" id="{9E781DFD-E2B4-4E66-8510-B4FC569468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29619"/>
            <a:ext cx="10515600" cy="3943350"/>
          </a:xfrm>
        </p:spPr>
      </p:pic>
    </p:spTree>
    <p:extLst>
      <p:ext uri="{BB962C8B-B14F-4D97-AF65-F5344CB8AC3E}">
        <p14:creationId xmlns:p14="http://schemas.microsoft.com/office/powerpoint/2010/main" val="4112107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8678-233B-486A-8A3C-7EBEA8A35A8E}"/>
              </a:ext>
            </a:extLst>
          </p:cNvPr>
          <p:cNvSpPr>
            <a:spLocks noGrp="1"/>
          </p:cNvSpPr>
          <p:nvPr>
            <p:ph type="title"/>
          </p:nvPr>
        </p:nvSpPr>
        <p:spPr/>
        <p:txBody>
          <a:bodyPr/>
          <a:lstStyle/>
          <a:p>
            <a:r>
              <a:rPr lang="en-US" dirty="0"/>
              <a:t>Four Steps in a Narrative</a:t>
            </a:r>
          </a:p>
        </p:txBody>
      </p:sp>
      <p:sp>
        <p:nvSpPr>
          <p:cNvPr id="3" name="Content Placeholder 2">
            <a:extLst>
              <a:ext uri="{FF2B5EF4-FFF2-40B4-BE49-F238E27FC236}">
                <a16:creationId xmlns:a16="http://schemas.microsoft.com/office/drawing/2014/main" id="{A054506B-45AF-4295-AF0F-64DEBE8BE862}"/>
              </a:ext>
            </a:extLst>
          </p:cNvPr>
          <p:cNvSpPr>
            <a:spLocks noGrp="1"/>
          </p:cNvSpPr>
          <p:nvPr>
            <p:ph idx="1"/>
          </p:nvPr>
        </p:nvSpPr>
        <p:spPr/>
        <p:txBody>
          <a:bodyPr/>
          <a:lstStyle/>
          <a:p>
            <a:r>
              <a:rPr lang="en-US" dirty="0"/>
              <a:t>first, a deviance or marked difference is exposed to a reader; </a:t>
            </a:r>
          </a:p>
          <a:p>
            <a:r>
              <a:rPr lang="en-US" dirty="0"/>
              <a:t>second, a narrative . . . call[s] for an explanation of the deviation's origins and . . .  consequences; </a:t>
            </a:r>
          </a:p>
          <a:p>
            <a:r>
              <a:rPr lang="en-US" dirty="0"/>
              <a:t>third, the deviance is brought from the periphery of concerns to the center of the story to come; </a:t>
            </a:r>
          </a:p>
          <a:p>
            <a:r>
              <a:rPr lang="en-US" dirty="0"/>
              <a:t>and fourth, the remainder of the story rehabilitates or fixes the deviance in some manner.</a:t>
            </a:r>
          </a:p>
          <a:p>
            <a:endParaRPr lang="en-US" dirty="0"/>
          </a:p>
        </p:txBody>
      </p:sp>
    </p:spTree>
    <p:extLst>
      <p:ext uri="{BB962C8B-B14F-4D97-AF65-F5344CB8AC3E}">
        <p14:creationId xmlns:p14="http://schemas.microsoft.com/office/powerpoint/2010/main" val="225126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B5A0-2190-438E-96FC-DBCA13CCC3EF}"/>
              </a:ext>
            </a:extLst>
          </p:cNvPr>
          <p:cNvSpPr>
            <a:spLocks noGrp="1"/>
          </p:cNvSpPr>
          <p:nvPr>
            <p:ph type="title"/>
          </p:nvPr>
        </p:nvSpPr>
        <p:spPr/>
        <p:txBody>
          <a:bodyPr/>
          <a:lstStyle/>
          <a:p>
            <a:r>
              <a:rPr lang="en-US" dirty="0"/>
              <a:t>Ways Narratives “Fix” Deviance</a:t>
            </a:r>
          </a:p>
        </p:txBody>
      </p:sp>
      <p:sp>
        <p:nvSpPr>
          <p:cNvPr id="3" name="Content Placeholder 2">
            <a:extLst>
              <a:ext uri="{FF2B5EF4-FFF2-40B4-BE49-F238E27FC236}">
                <a16:creationId xmlns:a16="http://schemas.microsoft.com/office/drawing/2014/main" id="{3B3CA58A-DC18-4E20-A53B-DD6873573A78}"/>
              </a:ext>
            </a:extLst>
          </p:cNvPr>
          <p:cNvSpPr>
            <a:spLocks noGrp="1"/>
          </p:cNvSpPr>
          <p:nvPr>
            <p:ph idx="1"/>
          </p:nvPr>
        </p:nvSpPr>
        <p:spPr/>
        <p:txBody>
          <a:bodyPr/>
          <a:lstStyle/>
          <a:p>
            <a:endParaRPr lang="en-US" dirty="0"/>
          </a:p>
          <a:p>
            <a:r>
              <a:rPr lang="en-US" dirty="0"/>
              <a:t>“cure” that eliminates the deviance</a:t>
            </a:r>
          </a:p>
          <a:p>
            <a:r>
              <a:rPr lang="en-US" dirty="0"/>
              <a:t>changing the value or meaning assigned to the deviance</a:t>
            </a:r>
          </a:p>
          <a:p>
            <a:r>
              <a:rPr lang="en-US" dirty="0"/>
              <a:t>exterminating the deviance to purify society</a:t>
            </a:r>
          </a:p>
          <a:p>
            <a:endParaRPr lang="en-US" dirty="0"/>
          </a:p>
          <a:p>
            <a:r>
              <a:rPr lang="en-US" dirty="0"/>
              <a:t>“Disability cannot be accommodated within the ranks of the norm(</a:t>
            </a:r>
            <a:r>
              <a:rPr lang="en-US" dirty="0" err="1"/>
              <a:t>als</a:t>
            </a:r>
            <a:r>
              <a:rPr lang="en-US" dirty="0"/>
              <a:t>), and, thus, the options for dealing with the difference that drives the story's plot is twofold: a  disabil­ity is either left behind or punished for its lack of  conformity.” (56)</a:t>
            </a:r>
          </a:p>
        </p:txBody>
      </p:sp>
    </p:spTree>
    <p:extLst>
      <p:ext uri="{BB962C8B-B14F-4D97-AF65-F5344CB8AC3E}">
        <p14:creationId xmlns:p14="http://schemas.microsoft.com/office/powerpoint/2010/main" val="6831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B5A0-2190-438E-96FC-DBCA13CCC3EF}"/>
              </a:ext>
            </a:extLst>
          </p:cNvPr>
          <p:cNvSpPr>
            <a:spLocks noGrp="1"/>
          </p:cNvSpPr>
          <p:nvPr>
            <p:ph type="title"/>
          </p:nvPr>
        </p:nvSpPr>
        <p:spPr/>
        <p:txBody>
          <a:bodyPr/>
          <a:lstStyle/>
          <a:p>
            <a:r>
              <a:rPr lang="en-US" dirty="0"/>
              <a:t>Fries Parallel Again</a:t>
            </a:r>
          </a:p>
        </p:txBody>
      </p:sp>
      <p:sp>
        <p:nvSpPr>
          <p:cNvPr id="3" name="Content Placeholder 2">
            <a:extLst>
              <a:ext uri="{FF2B5EF4-FFF2-40B4-BE49-F238E27FC236}">
                <a16:creationId xmlns:a16="http://schemas.microsoft.com/office/drawing/2014/main" id="{3B3CA58A-DC18-4E20-A53B-DD6873573A78}"/>
              </a:ext>
            </a:extLst>
          </p:cNvPr>
          <p:cNvSpPr>
            <a:spLocks noGrp="1"/>
          </p:cNvSpPr>
          <p:nvPr>
            <p:ph sz="half" idx="1"/>
          </p:nvPr>
        </p:nvSpPr>
        <p:spPr/>
        <p:txBody>
          <a:bodyPr/>
          <a:lstStyle/>
          <a:p>
            <a:pPr marL="0" indent="0">
              <a:buNone/>
            </a:pPr>
            <a:endParaRPr lang="en-US" dirty="0"/>
          </a:p>
          <a:p>
            <a:r>
              <a:rPr lang="en-US" dirty="0"/>
              <a:t>“cure” that eliminates the deviance</a:t>
            </a:r>
          </a:p>
          <a:p>
            <a:pPr lvl="1"/>
            <a:r>
              <a:rPr lang="en-US" dirty="0"/>
              <a:t>Medical Model</a:t>
            </a:r>
          </a:p>
          <a:p>
            <a:r>
              <a:rPr lang="en-US" dirty="0"/>
              <a:t>changing the value or meaning assigned to the deviance</a:t>
            </a:r>
          </a:p>
          <a:p>
            <a:pPr lvl="1"/>
            <a:r>
              <a:rPr lang="en-US" dirty="0"/>
              <a:t>Social Model</a:t>
            </a:r>
          </a:p>
          <a:p>
            <a:r>
              <a:rPr lang="en-US" dirty="0"/>
              <a:t>exterminating the deviance to purify society</a:t>
            </a:r>
          </a:p>
          <a:p>
            <a:pPr marL="0" indent="0">
              <a:buNone/>
            </a:pPr>
            <a:endParaRPr lang="en-US" dirty="0"/>
          </a:p>
        </p:txBody>
      </p:sp>
      <p:sp>
        <p:nvSpPr>
          <p:cNvPr id="4" name="Content Placeholder 3">
            <a:extLst>
              <a:ext uri="{FF2B5EF4-FFF2-40B4-BE49-F238E27FC236}">
                <a16:creationId xmlns:a16="http://schemas.microsoft.com/office/drawing/2014/main" id="{6E33C029-D658-4CA1-B591-9E799BC71251}"/>
              </a:ext>
            </a:extLst>
          </p:cNvPr>
          <p:cNvSpPr>
            <a:spLocks noGrp="1"/>
          </p:cNvSpPr>
          <p:nvPr>
            <p:ph sz="half" idx="2"/>
          </p:nvPr>
        </p:nvSpPr>
        <p:spPr/>
        <p:txBody>
          <a:bodyPr/>
          <a:lstStyle/>
          <a:p>
            <a:pPr marL="0" indent="0">
              <a:buNone/>
            </a:pPr>
            <a:endParaRPr lang="en-US" cap="none" dirty="0"/>
          </a:p>
          <a:p>
            <a:pPr marL="0" indent="0">
              <a:buNone/>
            </a:pPr>
            <a:r>
              <a:rPr lang="en-US" cap="none" dirty="0"/>
              <a:t>Is the character’s disability not eradicated either by curing or killing? </a:t>
            </a:r>
          </a:p>
          <a:p>
            <a:pPr marL="0" indent="0">
              <a:buNone/>
            </a:pPr>
            <a:endParaRPr lang="en-US" dirty="0"/>
          </a:p>
        </p:txBody>
      </p:sp>
    </p:spTree>
    <p:extLst>
      <p:ext uri="{BB962C8B-B14F-4D97-AF65-F5344CB8AC3E}">
        <p14:creationId xmlns:p14="http://schemas.microsoft.com/office/powerpoint/2010/main" val="245122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18E5C-06B7-410E-A952-C4BE76CDF3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897D29-04CD-41D0-A6CA-2D3B6CA3E749}"/>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83E7E4A-9A6D-444E-87D3-D31FD3B8CC8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99564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 y="1386840"/>
            <a:ext cx="5943600" cy="5181599"/>
          </a:xfrm>
        </p:spPr>
        <p:txBody>
          <a:bodyPr>
            <a:normAutofit/>
          </a:bodyPr>
          <a:lstStyle/>
          <a:p>
            <a:pPr marL="0" indent="0">
              <a:buNone/>
            </a:pPr>
            <a:r>
              <a:rPr lang="en-US" dirty="0"/>
              <a:t>When he was nearly thirteen, my brother Jem got his arm badly broken at the elbow. When it healed, and Jem's fears of never being able to play football were assuaged, he was seldom self-conscious about his injury. His left arm was somewhat shorter than his right; . . . .When enough years had gone by to </a:t>
            </a:r>
            <a:r>
              <a:rPr lang="en-US" u="sng" dirty="0"/>
              <a:t>enable us </a:t>
            </a:r>
            <a:r>
              <a:rPr lang="en-US" dirty="0"/>
              <a:t>to look back on them, we sometimes discussed the events leading to his accident. (Chapter 1)</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30" y="1028895"/>
            <a:ext cx="5852160" cy="4754880"/>
          </a:xfrm>
          <a:prstGeom prst="rect">
            <a:avLst/>
          </a:prstGeom>
        </p:spPr>
      </p:pic>
    </p:spTree>
    <p:extLst>
      <p:ext uri="{BB962C8B-B14F-4D97-AF65-F5344CB8AC3E}">
        <p14:creationId xmlns:p14="http://schemas.microsoft.com/office/powerpoint/2010/main" val="389156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4D10BB-5A48-46BE-933B-B15C4ECEAF6C}"/>
              </a:ext>
            </a:extLst>
          </p:cNvPr>
          <p:cNvSpPr>
            <a:spLocks noGrp="1"/>
          </p:cNvSpPr>
          <p:nvPr>
            <p:ph type="title"/>
          </p:nvPr>
        </p:nvSpPr>
        <p:spPr/>
        <p:txBody>
          <a:bodyPr/>
          <a:lstStyle/>
          <a:p>
            <a:r>
              <a:rPr lang="en-US" dirty="0"/>
              <a:t>What started it?</a:t>
            </a:r>
          </a:p>
        </p:txBody>
      </p:sp>
      <p:sp>
        <p:nvSpPr>
          <p:cNvPr id="3" name="Content Placeholder 2"/>
          <p:cNvSpPr>
            <a:spLocks noGrp="1"/>
          </p:cNvSpPr>
          <p:nvPr>
            <p:ph sz="half" idx="1"/>
          </p:nvPr>
        </p:nvSpPr>
        <p:spPr/>
        <p:txBody>
          <a:bodyPr>
            <a:normAutofit/>
          </a:bodyPr>
          <a:lstStyle/>
          <a:p>
            <a:pPr marL="0" indent="0">
              <a:buNone/>
            </a:pPr>
            <a:r>
              <a:rPr lang="en-US" dirty="0"/>
              <a:t>I maintain that </a:t>
            </a:r>
            <a:r>
              <a:rPr lang="en-US" u="sng" dirty="0"/>
              <a:t>the Ewells </a:t>
            </a:r>
            <a:r>
              <a:rPr lang="en-US" dirty="0"/>
              <a:t>started it all, but Jem, who was four years my senior, said it started long before that. He said it began the summer Dill came to us, when Dill first gave us the idea of making </a:t>
            </a:r>
            <a:r>
              <a:rPr lang="en-US" u="sng" dirty="0"/>
              <a:t>Boo Radley </a:t>
            </a:r>
            <a:r>
              <a:rPr lang="en-US" dirty="0"/>
              <a:t>come out.(Chapter 1)</a:t>
            </a:r>
          </a:p>
        </p:txBody>
      </p:sp>
      <p:sp>
        <p:nvSpPr>
          <p:cNvPr id="7" name="Content Placeholder 6">
            <a:extLst>
              <a:ext uri="{FF2B5EF4-FFF2-40B4-BE49-F238E27FC236}">
                <a16:creationId xmlns:a16="http://schemas.microsoft.com/office/drawing/2014/main" id="{F257B2B3-80FB-4880-ADE0-ABB08F159925}"/>
              </a:ext>
            </a:extLst>
          </p:cNvPr>
          <p:cNvSpPr>
            <a:spLocks noGrp="1"/>
          </p:cNvSpPr>
          <p:nvPr>
            <p:ph sz="half" idx="2"/>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30" y="1028895"/>
            <a:ext cx="5852160" cy="4754880"/>
          </a:xfrm>
          <a:prstGeom prst="rect">
            <a:avLst/>
          </a:prstGeom>
        </p:spPr>
      </p:pic>
    </p:spTree>
    <p:extLst>
      <p:ext uri="{BB962C8B-B14F-4D97-AF65-F5344CB8AC3E}">
        <p14:creationId xmlns:p14="http://schemas.microsoft.com/office/powerpoint/2010/main" val="230724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BC044-7042-4DDE-BC5E-55AE08C5FB34}"/>
              </a:ext>
            </a:extLst>
          </p:cNvPr>
          <p:cNvSpPr>
            <a:spLocks noGrp="1"/>
          </p:cNvSpPr>
          <p:nvPr>
            <p:ph type="title"/>
          </p:nvPr>
        </p:nvSpPr>
        <p:spPr/>
        <p:txBody>
          <a:bodyPr/>
          <a:lstStyle/>
          <a:p>
            <a:r>
              <a:rPr lang="en-US" dirty="0"/>
              <a:t>Enclosed by Disability</a:t>
            </a:r>
          </a:p>
        </p:txBody>
      </p:sp>
      <p:sp>
        <p:nvSpPr>
          <p:cNvPr id="3" name="Content Placeholder 2"/>
          <p:cNvSpPr>
            <a:spLocks noGrp="1"/>
          </p:cNvSpPr>
          <p:nvPr>
            <p:ph sz="half" idx="1"/>
          </p:nvPr>
        </p:nvSpPr>
        <p:spPr/>
        <p:txBody>
          <a:bodyPr>
            <a:normAutofit/>
          </a:bodyPr>
          <a:lstStyle/>
          <a:p>
            <a:pPr marL="0" indent="0">
              <a:buNone/>
            </a:pPr>
            <a:r>
              <a:rPr lang="en-US" dirty="0"/>
              <a:t>When I was almost six and Jem was nearly ten, our summertime boundaries (within calling distance of Calpurnia) were Mrs. Henry Lafayette Dubose’s house two doors to the north of us, and the Radley Place three doors to the south. (Chapter 1)</a:t>
            </a:r>
          </a:p>
        </p:txBody>
      </p:sp>
      <p:sp>
        <p:nvSpPr>
          <p:cNvPr id="5" name="Content Placeholder 4">
            <a:extLst>
              <a:ext uri="{FF2B5EF4-FFF2-40B4-BE49-F238E27FC236}">
                <a16:creationId xmlns:a16="http://schemas.microsoft.com/office/drawing/2014/main" id="{0D2E5D80-7AD0-40B4-8B4A-EF3F65185852}"/>
              </a:ext>
            </a:extLst>
          </p:cNvPr>
          <p:cNvSpPr>
            <a:spLocks noGrp="1"/>
          </p:cNvSpPr>
          <p:nvPr>
            <p:ph sz="half" idx="2"/>
          </p:nvPr>
        </p:nvSpPr>
        <p:spPr/>
        <p:txBody>
          <a:bodyPr>
            <a:normAutofit/>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5030" y="1028895"/>
            <a:ext cx="5852160" cy="4754880"/>
          </a:xfrm>
          <a:prstGeom prst="rect">
            <a:avLst/>
          </a:prstGeom>
        </p:spPr>
      </p:pic>
    </p:spTree>
    <p:extLst>
      <p:ext uri="{BB962C8B-B14F-4D97-AF65-F5344CB8AC3E}">
        <p14:creationId xmlns:p14="http://schemas.microsoft.com/office/powerpoint/2010/main" val="2391800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A8194CA-CECA-4AA0-BA3A-717952EDB7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453" b="17014"/>
          <a:stretch/>
        </p:blipFill>
        <p:spPr>
          <a:xfrm>
            <a:off x="20" y="10"/>
            <a:ext cx="12191980" cy="6857990"/>
          </a:xfrm>
          <a:prstGeom prst="rect">
            <a:avLst/>
          </a:prstGeom>
        </p:spPr>
      </p:pic>
      <p:sp>
        <p:nvSpPr>
          <p:cNvPr id="2" name="Title 1">
            <a:extLst>
              <a:ext uri="{FF2B5EF4-FFF2-40B4-BE49-F238E27FC236}">
                <a16:creationId xmlns:a16="http://schemas.microsoft.com/office/drawing/2014/main" id="{76B04986-7874-4514-A4F6-548F96B72712}"/>
              </a:ext>
            </a:extLst>
          </p:cNvPr>
          <p:cNvSpPr>
            <a:spLocks noGrp="1"/>
          </p:cNvSpPr>
          <p:nvPr>
            <p:ph type="title"/>
          </p:nvPr>
        </p:nvSpPr>
        <p:spPr>
          <a:xfrm>
            <a:off x="502613" y="2985802"/>
            <a:ext cx="3414373" cy="886397"/>
          </a:xfrm>
          <a:solidFill>
            <a:schemeClr val="bg1">
              <a:alpha val="90000"/>
            </a:schemeClr>
          </a:solidFill>
          <a:ln w="127000" cap="sq" cmpd="thinThick">
            <a:solidFill>
              <a:schemeClr val="bg1"/>
            </a:solidFill>
          </a:ln>
        </p:spPr>
        <p:txBody>
          <a:bodyPr vert="horz" wrap="square" lIns="91440" tIns="45720" rIns="91440" bIns="45720" rtlCol="0" anchor="ctr">
            <a:normAutofit/>
          </a:bodyPr>
          <a:lstStyle/>
          <a:p>
            <a:pPr algn="ctr"/>
            <a:r>
              <a:rPr lang="en-US" sz="2400" dirty="0">
                <a:solidFill>
                  <a:schemeClr val="tx1">
                    <a:lumMod val="75000"/>
                    <a:lumOff val="25000"/>
                  </a:schemeClr>
                </a:solidFill>
              </a:rPr>
              <a:t>Narrative Prosthesis</a:t>
            </a:r>
          </a:p>
        </p:txBody>
      </p:sp>
    </p:spTree>
    <p:extLst>
      <p:ext uri="{BB962C8B-B14F-4D97-AF65-F5344CB8AC3E}">
        <p14:creationId xmlns:p14="http://schemas.microsoft.com/office/powerpoint/2010/main" val="13887301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8678-233B-486A-8A3C-7EBEA8A35A8E}"/>
              </a:ext>
            </a:extLst>
          </p:cNvPr>
          <p:cNvSpPr>
            <a:spLocks noGrp="1"/>
          </p:cNvSpPr>
          <p:nvPr>
            <p:ph type="title"/>
          </p:nvPr>
        </p:nvSpPr>
        <p:spPr/>
        <p:txBody>
          <a:bodyPr/>
          <a:lstStyle/>
          <a:p>
            <a:r>
              <a:rPr lang="en-US" dirty="0"/>
              <a:t>Does Tom Robinson’s disability work this way?</a:t>
            </a:r>
          </a:p>
        </p:txBody>
      </p:sp>
      <p:sp>
        <p:nvSpPr>
          <p:cNvPr id="3" name="Content Placeholder 2">
            <a:extLst>
              <a:ext uri="{FF2B5EF4-FFF2-40B4-BE49-F238E27FC236}">
                <a16:creationId xmlns:a16="http://schemas.microsoft.com/office/drawing/2014/main" id="{A054506B-45AF-4295-AF0F-64DEBE8BE862}"/>
              </a:ext>
            </a:extLst>
          </p:cNvPr>
          <p:cNvSpPr>
            <a:spLocks noGrp="1"/>
          </p:cNvSpPr>
          <p:nvPr>
            <p:ph idx="1"/>
          </p:nvPr>
        </p:nvSpPr>
        <p:spPr/>
        <p:txBody>
          <a:bodyPr>
            <a:normAutofit/>
          </a:bodyPr>
          <a:lstStyle/>
          <a:p>
            <a:r>
              <a:rPr lang="en-US" dirty="0"/>
              <a:t>first, a deviance or marked difference is exposed to a reader; </a:t>
            </a:r>
          </a:p>
          <a:p>
            <a:r>
              <a:rPr lang="en-US" dirty="0"/>
              <a:t>second, a narrative . . . call[s] for an explanation of the deviation's origins and . . .  consequences; </a:t>
            </a:r>
          </a:p>
          <a:p>
            <a:r>
              <a:rPr lang="en-US" dirty="0"/>
              <a:t>third, the deviance is brought from the periphery of concerns to the center of the story to come; </a:t>
            </a:r>
          </a:p>
          <a:p>
            <a:r>
              <a:rPr lang="en-US" dirty="0"/>
              <a:t>and fourth, the remainder of the story rehabilitates or fixes the deviance in some manner.</a:t>
            </a:r>
          </a:p>
          <a:p>
            <a:endParaRPr lang="en-US" dirty="0"/>
          </a:p>
        </p:txBody>
      </p:sp>
    </p:spTree>
    <p:extLst>
      <p:ext uri="{BB962C8B-B14F-4D97-AF65-F5344CB8AC3E}">
        <p14:creationId xmlns:p14="http://schemas.microsoft.com/office/powerpoint/2010/main" val="1496763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8678-233B-486A-8A3C-7EBEA8A35A8E}"/>
              </a:ext>
            </a:extLst>
          </p:cNvPr>
          <p:cNvSpPr>
            <a:spLocks noGrp="1"/>
          </p:cNvSpPr>
          <p:nvPr>
            <p:ph type="title"/>
          </p:nvPr>
        </p:nvSpPr>
        <p:spPr/>
        <p:txBody>
          <a:bodyPr/>
          <a:lstStyle/>
          <a:p>
            <a:r>
              <a:rPr lang="en-US" dirty="0"/>
              <a:t>Does Boo Radley’s disability work this way?</a:t>
            </a:r>
          </a:p>
        </p:txBody>
      </p:sp>
      <p:sp>
        <p:nvSpPr>
          <p:cNvPr id="3" name="Content Placeholder 2">
            <a:extLst>
              <a:ext uri="{FF2B5EF4-FFF2-40B4-BE49-F238E27FC236}">
                <a16:creationId xmlns:a16="http://schemas.microsoft.com/office/drawing/2014/main" id="{A054506B-45AF-4295-AF0F-64DEBE8BE862}"/>
              </a:ext>
            </a:extLst>
          </p:cNvPr>
          <p:cNvSpPr>
            <a:spLocks noGrp="1"/>
          </p:cNvSpPr>
          <p:nvPr>
            <p:ph idx="1"/>
          </p:nvPr>
        </p:nvSpPr>
        <p:spPr/>
        <p:txBody>
          <a:bodyPr>
            <a:normAutofit/>
          </a:bodyPr>
          <a:lstStyle/>
          <a:p>
            <a:r>
              <a:rPr lang="en-US" dirty="0"/>
              <a:t>first, a deviance or marked difference is exposed to a reader; </a:t>
            </a:r>
          </a:p>
          <a:p>
            <a:r>
              <a:rPr lang="en-US" dirty="0"/>
              <a:t>second, a narrative . . . call[s] for an explanation of the deviation's origins and . . .  consequences; </a:t>
            </a:r>
          </a:p>
          <a:p>
            <a:r>
              <a:rPr lang="en-US" dirty="0"/>
              <a:t>third, the deviance is brought from the periphery of concerns to the center of the story to come; </a:t>
            </a:r>
          </a:p>
          <a:p>
            <a:r>
              <a:rPr lang="en-US" dirty="0"/>
              <a:t>and fourth, the remainder of the story rehabilitates or fixes the deviance in some manner.</a:t>
            </a:r>
          </a:p>
          <a:p>
            <a:endParaRPr lang="en-US" dirty="0"/>
          </a:p>
        </p:txBody>
      </p:sp>
    </p:spTree>
    <p:extLst>
      <p:ext uri="{BB962C8B-B14F-4D97-AF65-F5344CB8AC3E}">
        <p14:creationId xmlns:p14="http://schemas.microsoft.com/office/powerpoint/2010/main" val="3693173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E77E4-4C17-499E-9A09-C21E4377798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75BE4D7-7723-4599-938E-0E65D2E04741}"/>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821EEC4E-FC9A-4176-9A29-CEC4D52C2A4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169020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590122" cy="1039469"/>
          </a:xfrm>
        </p:spPr>
        <p:txBody>
          <a:bodyPr>
            <a:normAutofit fontScale="90000"/>
          </a:bodyPr>
          <a:lstStyle/>
          <a:p>
            <a:r>
              <a:rPr lang="en-US" dirty="0"/>
              <a:t>How could Jem’s disability function metaphorically? </a:t>
            </a:r>
          </a:p>
        </p:txBody>
      </p:sp>
      <p:sp>
        <p:nvSpPr>
          <p:cNvPr id="3" name="Content Placeholder 2"/>
          <p:cNvSpPr>
            <a:spLocks noGrp="1"/>
          </p:cNvSpPr>
          <p:nvPr>
            <p:ph idx="1"/>
          </p:nvPr>
        </p:nvSpPr>
        <p:spPr>
          <a:xfrm>
            <a:off x="838200" y="1825625"/>
            <a:ext cx="4648200" cy="4407536"/>
          </a:xfrm>
        </p:spPr>
        <p:txBody>
          <a:bodyPr>
            <a:normAutofit/>
          </a:bodyPr>
          <a:lstStyle/>
          <a:p>
            <a:pPr marL="0" indent="0">
              <a:buNone/>
            </a:pPr>
            <a:endParaRPr lang="en-US"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758" y="0"/>
            <a:ext cx="7315215" cy="7315215"/>
          </a:xfrm>
          <a:prstGeom prst="rect">
            <a:avLst/>
          </a:prstGeom>
        </p:spPr>
      </p:pic>
    </p:spTree>
    <p:extLst>
      <p:ext uri="{BB962C8B-B14F-4D97-AF65-F5344CB8AC3E}">
        <p14:creationId xmlns:p14="http://schemas.microsoft.com/office/powerpoint/2010/main" val="763245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AF48-5B9F-4DBC-BC8D-B2F75ABA73C1}"/>
              </a:ext>
            </a:extLst>
          </p:cNvPr>
          <p:cNvSpPr>
            <a:spLocks noGrp="1"/>
          </p:cNvSpPr>
          <p:nvPr>
            <p:ph type="title"/>
          </p:nvPr>
        </p:nvSpPr>
        <p:spPr/>
        <p:txBody>
          <a:bodyPr/>
          <a:lstStyle/>
          <a:p>
            <a:r>
              <a:rPr lang="en-US" dirty="0"/>
              <a:t>How could Tom Robinson’s disability function as a metaphor? </a:t>
            </a:r>
          </a:p>
        </p:txBody>
      </p:sp>
      <p:sp>
        <p:nvSpPr>
          <p:cNvPr id="4" name="Content Placeholder 3">
            <a:extLst>
              <a:ext uri="{FF2B5EF4-FFF2-40B4-BE49-F238E27FC236}">
                <a16:creationId xmlns:a16="http://schemas.microsoft.com/office/drawing/2014/main" id="{E64ACA35-337B-4364-A030-A037DF860A6E}"/>
              </a:ext>
            </a:extLst>
          </p:cNvPr>
          <p:cNvSpPr>
            <a:spLocks noGrp="1"/>
          </p:cNvSpPr>
          <p:nvPr>
            <p:ph sz="half" idx="2"/>
          </p:nvPr>
        </p:nvSpPr>
        <p:spPr/>
        <p:txBody>
          <a:bodyPr/>
          <a:lstStyle/>
          <a:p>
            <a:pPr marL="0" indent="0">
              <a:buNone/>
            </a:pPr>
            <a:r>
              <a:rPr lang="en-US" dirty="0"/>
              <a:t>“It [the Thirteenth Amendment] not only struck down the institution of slavery as previously existing in the United States, but it prevents the imposition of any burdens or </a:t>
            </a:r>
            <a:r>
              <a:rPr lang="en-US" u="sng" dirty="0"/>
              <a:t>disabilities</a:t>
            </a:r>
            <a:r>
              <a:rPr lang="en-US" dirty="0"/>
              <a:t> that constitute </a:t>
            </a:r>
            <a:r>
              <a:rPr lang="en-US" u="sng" dirty="0"/>
              <a:t>badges of slavery </a:t>
            </a:r>
            <a:r>
              <a:rPr lang="en-US" dirty="0"/>
              <a:t>or servitude.” (Plessy v. Ferguson, 1896)</a:t>
            </a:r>
          </a:p>
        </p:txBody>
      </p:sp>
      <p:pic>
        <p:nvPicPr>
          <p:cNvPr id="1028" name="Picture 4" descr="Tom Robinson timeline | Timetoast timelines">
            <a:extLst>
              <a:ext uri="{FF2B5EF4-FFF2-40B4-BE49-F238E27FC236}">
                <a16:creationId xmlns:a16="http://schemas.microsoft.com/office/drawing/2014/main" id="{BEE61B61-0848-47DD-920B-B83301114CB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317274"/>
            <a:ext cx="5181600" cy="3368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51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AF48-5B9F-4DBC-BC8D-B2F75ABA73C1}"/>
              </a:ext>
            </a:extLst>
          </p:cNvPr>
          <p:cNvSpPr>
            <a:spLocks noGrp="1"/>
          </p:cNvSpPr>
          <p:nvPr>
            <p:ph type="title"/>
          </p:nvPr>
        </p:nvSpPr>
        <p:spPr/>
        <p:txBody>
          <a:bodyPr/>
          <a:lstStyle/>
          <a:p>
            <a:r>
              <a:rPr lang="en-US" dirty="0"/>
              <a:t>How could Tom Robinson’s disability function as a metaphor? </a:t>
            </a:r>
          </a:p>
        </p:txBody>
      </p:sp>
      <p:sp>
        <p:nvSpPr>
          <p:cNvPr id="4" name="Content Placeholder 3">
            <a:extLst>
              <a:ext uri="{FF2B5EF4-FFF2-40B4-BE49-F238E27FC236}">
                <a16:creationId xmlns:a16="http://schemas.microsoft.com/office/drawing/2014/main" id="{E64ACA35-337B-4364-A030-A037DF860A6E}"/>
              </a:ext>
            </a:extLst>
          </p:cNvPr>
          <p:cNvSpPr>
            <a:spLocks noGrp="1"/>
          </p:cNvSpPr>
          <p:nvPr>
            <p:ph sz="half" idx="2"/>
          </p:nvPr>
        </p:nvSpPr>
        <p:spPr/>
        <p:txBody>
          <a:bodyPr/>
          <a:lstStyle/>
          <a:p>
            <a:pPr marL="0" indent="0">
              <a:buNone/>
            </a:pPr>
            <a:r>
              <a:rPr lang="en-US" dirty="0"/>
              <a:t>“A people thus </a:t>
            </a:r>
            <a:r>
              <a:rPr lang="en-US" u="sng" dirty="0"/>
              <a:t>handicapped</a:t>
            </a:r>
            <a:r>
              <a:rPr lang="en-US" dirty="0"/>
              <a:t> [by “that dead weight of social degradation”] ought not to be asked to race with the world, but rather allowed to give all its time and thought to its own social problems.” (W. E. B. Dubois, </a:t>
            </a:r>
            <a:r>
              <a:rPr lang="en-US" i="1" dirty="0"/>
              <a:t>The Souls of Black Folk</a:t>
            </a:r>
            <a:r>
              <a:rPr lang="en-US" dirty="0"/>
              <a:t>, 1903)</a:t>
            </a:r>
          </a:p>
        </p:txBody>
      </p:sp>
      <p:pic>
        <p:nvPicPr>
          <p:cNvPr id="1028" name="Picture 4" descr="Tom Robinson timeline | Timetoast timelines">
            <a:extLst>
              <a:ext uri="{FF2B5EF4-FFF2-40B4-BE49-F238E27FC236}">
                <a16:creationId xmlns:a16="http://schemas.microsoft.com/office/drawing/2014/main" id="{BEE61B61-0848-47DD-920B-B83301114CBC}"/>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317274"/>
            <a:ext cx="5181600" cy="3368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899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0474" y="505337"/>
            <a:ext cx="6897705" cy="6220326"/>
          </a:xfrm>
        </p:spPr>
        <p:txBody>
          <a:bodyPr>
            <a:noAutofit/>
          </a:bodyPr>
          <a:lstStyle/>
          <a:p>
            <a:pPr marL="0" indent="0">
              <a:buNone/>
            </a:pPr>
            <a:r>
              <a:rPr lang="en-US" dirty="0"/>
              <a:t>She was very old; she spent most of each day in bed and the rest of it in a wheelchair. It was rumored that she kept a CSA pistol concealed among her numerous shawls and wraps. (115)</a:t>
            </a:r>
          </a:p>
          <a:p>
            <a:pPr marL="0" indent="0">
              <a:buNone/>
            </a:pPr>
            <a:endParaRPr lang="en-US" dirty="0"/>
          </a:p>
          <a:p>
            <a:pPr marL="0" indent="0">
              <a:buNone/>
            </a:pPr>
            <a:r>
              <a:rPr lang="en-US" dirty="0"/>
              <a:t>"Mrs. Dubose was a morphine addict," said Atticus. "She took it as a pain-killer for years. The doctor put her on it. She'd have spent the rest of her life on it and died without so much agony, but she was too contrary--" (127)</a:t>
            </a:r>
          </a:p>
          <a:p>
            <a:pPr marL="0" indent="0">
              <a:buNone/>
            </a:pPr>
            <a:endParaRPr lang="en-US" dirty="0"/>
          </a:p>
          <a:p>
            <a:pPr marL="0" indent="0">
              <a:buNone/>
            </a:pPr>
            <a:r>
              <a:rPr lang="en-US" dirty="0"/>
              <a:t>"Jem, she's old and ill. You can't hold her responsible for what she says and does.” (121)</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179" y="559670"/>
            <a:ext cx="4631121" cy="5458810"/>
          </a:xfrm>
          <a:prstGeom prst="rect">
            <a:avLst/>
          </a:prstGeom>
        </p:spPr>
      </p:pic>
    </p:spTree>
    <p:extLst>
      <p:ext uri="{BB962C8B-B14F-4D97-AF65-F5344CB8AC3E}">
        <p14:creationId xmlns:p14="http://schemas.microsoft.com/office/powerpoint/2010/main" val="370617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412" y="276726"/>
            <a:ext cx="6559235" cy="6581274"/>
          </a:xfrm>
        </p:spPr>
        <p:txBody>
          <a:bodyPr>
            <a:noAutofit/>
          </a:bodyPr>
          <a:lstStyle/>
          <a:p>
            <a:pPr marL="0" indent="0">
              <a:buNone/>
            </a:pPr>
            <a:r>
              <a:rPr lang="en-US" dirty="0"/>
              <a:t>	“I wanted you to see something about her--I wanted you to see what real courage is, instead of getting the idea that courage is a man with a gun in his hand. It's when you </a:t>
            </a:r>
            <a:r>
              <a:rPr lang="en-US" u="sng" dirty="0"/>
              <a:t>know you're licked before you begin </a:t>
            </a:r>
            <a:r>
              <a:rPr lang="en-US" dirty="0"/>
              <a:t>but you begin anyway and you see it through no matter what.” (128)</a:t>
            </a:r>
          </a:p>
          <a:p>
            <a:pPr marL="0" indent="0">
              <a:buNone/>
            </a:pPr>
            <a:endParaRPr lang="en-US" dirty="0"/>
          </a:p>
          <a:p>
            <a:pPr marL="0" indent="0">
              <a:buNone/>
            </a:pPr>
            <a:r>
              <a:rPr lang="en-US" dirty="0"/>
              <a:t>	"Simply because we </a:t>
            </a:r>
            <a:r>
              <a:rPr lang="en-US" u="sng" dirty="0"/>
              <a:t>were licked a hundred years before we started </a:t>
            </a:r>
            <a:r>
              <a:rPr lang="en-US" dirty="0"/>
              <a:t>is no reason for us not to try to win," Atticus said.</a:t>
            </a:r>
          </a:p>
          <a:p>
            <a:pPr marL="0" indent="0">
              <a:buNone/>
            </a:pPr>
            <a:r>
              <a:rPr lang="en-US" dirty="0"/>
              <a:t>	"You sound like Cousin Ike Finch," I said. Cousin Ike Finch was Maycomb County's sole surviving Confederate veteran. (87)</a:t>
            </a:r>
          </a:p>
          <a:p>
            <a:pPr marL="0" indent="0">
              <a:buNone/>
            </a:pPr>
            <a:endParaRPr lang="en-US" dirty="0"/>
          </a:p>
          <a:p>
            <a:pPr marL="0" indent="0">
              <a:buNone/>
            </a:pPr>
            <a:endParaRPr lang="en-US" dirty="0"/>
          </a:p>
        </p:txBody>
      </p:sp>
      <p:sp>
        <p:nvSpPr>
          <p:cNvPr id="6" name="TextBox 5">
            <a:extLst>
              <a:ext uri="{FF2B5EF4-FFF2-40B4-BE49-F238E27FC236}">
                <a16:creationId xmlns:a16="http://schemas.microsoft.com/office/drawing/2014/main" id="{E809E027-3914-44CF-9F9C-C523D0E17857}"/>
              </a:ext>
            </a:extLst>
          </p:cNvPr>
          <p:cNvSpPr txBox="1"/>
          <p:nvPr/>
        </p:nvSpPr>
        <p:spPr>
          <a:xfrm>
            <a:off x="7038474" y="1925053"/>
            <a:ext cx="4343400" cy="2246769"/>
          </a:xfrm>
          <a:prstGeom prst="rect">
            <a:avLst/>
          </a:prstGeom>
          <a:noFill/>
        </p:spPr>
        <p:txBody>
          <a:bodyPr wrap="square" rtlCol="0">
            <a:spAutoFit/>
          </a:bodyPr>
          <a:lstStyle/>
          <a:p>
            <a:r>
              <a:rPr lang="en-US" sz="2800" dirty="0"/>
              <a:t>. . . when his only son stood an excellent chance of being murdered with a </a:t>
            </a:r>
            <a:r>
              <a:rPr lang="en-US" sz="2800" u="sng" dirty="0"/>
              <a:t>Confederate Army relic</a:t>
            </a:r>
            <a:r>
              <a:rPr lang="en-US" sz="2800" dirty="0"/>
              <a:t>. (119)</a:t>
            </a:r>
          </a:p>
        </p:txBody>
      </p:sp>
      <p:pic>
        <p:nvPicPr>
          <p:cNvPr id="9" name="Graphic 8">
            <a:extLst>
              <a:ext uri="{FF2B5EF4-FFF2-40B4-BE49-F238E27FC236}">
                <a16:creationId xmlns:a16="http://schemas.microsoft.com/office/drawing/2014/main" id="{7D899B42-F5AC-441D-ADAA-4BE35F0167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15647" y="836204"/>
            <a:ext cx="5143500" cy="5143500"/>
          </a:xfrm>
          <a:prstGeom prst="rect">
            <a:avLst/>
          </a:prstGeom>
        </p:spPr>
      </p:pic>
    </p:spTree>
    <p:extLst>
      <p:ext uri="{BB962C8B-B14F-4D97-AF65-F5344CB8AC3E}">
        <p14:creationId xmlns:p14="http://schemas.microsoft.com/office/powerpoint/2010/main" val="275676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00EFF-A956-49C8-AC79-2F92509033C5}"/>
              </a:ext>
            </a:extLst>
          </p:cNvPr>
          <p:cNvSpPr>
            <a:spLocks noGrp="1"/>
          </p:cNvSpPr>
          <p:nvPr>
            <p:ph type="title"/>
          </p:nvPr>
        </p:nvSpPr>
        <p:spPr/>
        <p:txBody>
          <a:bodyPr/>
          <a:lstStyle/>
          <a:p>
            <a:r>
              <a:rPr lang="en-US" dirty="0"/>
              <a:t>How could the pervasiveness of disability in Maycomb function metaphorically?</a:t>
            </a:r>
          </a:p>
        </p:txBody>
      </p:sp>
      <p:sp>
        <p:nvSpPr>
          <p:cNvPr id="3" name="Content Placeholder 2">
            <a:extLst>
              <a:ext uri="{FF2B5EF4-FFF2-40B4-BE49-F238E27FC236}">
                <a16:creationId xmlns:a16="http://schemas.microsoft.com/office/drawing/2014/main" id="{427EB7BE-670C-4BEA-A963-3282A2F2AD48}"/>
              </a:ext>
            </a:extLst>
          </p:cNvPr>
          <p:cNvSpPr>
            <a:spLocks noGrp="1"/>
          </p:cNvSpPr>
          <p:nvPr>
            <p:ph idx="1"/>
          </p:nvPr>
        </p:nvSpPr>
        <p:spPr/>
        <p:txBody>
          <a:bodyPr/>
          <a:lstStyle/>
          <a:p>
            <a:endParaRPr lang="en-US" dirty="0"/>
          </a:p>
          <a:p>
            <a:r>
              <a:rPr lang="en-US" dirty="0"/>
              <a:t>the </a:t>
            </a:r>
            <a:r>
              <a:rPr lang="en-US" dirty="0" err="1"/>
              <a:t>Ewells’s</a:t>
            </a:r>
            <a:r>
              <a:rPr lang="en-US" dirty="0"/>
              <a:t> “congenital defects”</a:t>
            </a:r>
          </a:p>
          <a:p>
            <a:r>
              <a:rPr lang="en-US" dirty="0"/>
              <a:t>Atticus’s nearly blind left eye</a:t>
            </a:r>
          </a:p>
          <a:p>
            <a:r>
              <a:rPr lang="en-US" dirty="0"/>
              <a:t>Calpurnia’s nearsightedness</a:t>
            </a:r>
          </a:p>
          <a:p>
            <a:r>
              <a:rPr lang="en-US" dirty="0"/>
              <a:t>Cross-eyed prosecutor</a:t>
            </a:r>
          </a:p>
          <a:p>
            <a:r>
              <a:rPr lang="en-US" dirty="0"/>
              <a:t>Deaf sisters, </a:t>
            </a:r>
            <a:r>
              <a:rPr lang="en-US" dirty="0" err="1"/>
              <a:t>Missess</a:t>
            </a:r>
            <a:r>
              <a:rPr lang="en-US" dirty="0"/>
              <a:t> Tutti and Frutti</a:t>
            </a:r>
          </a:p>
        </p:txBody>
      </p:sp>
    </p:spTree>
    <p:extLst>
      <p:ext uri="{BB962C8B-B14F-4D97-AF65-F5344CB8AC3E}">
        <p14:creationId xmlns:p14="http://schemas.microsoft.com/office/powerpoint/2010/main" val="1435561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24"/>
            <a:ext cx="5074920" cy="4389755"/>
          </a:xfrm>
        </p:spPr>
        <p:txBody>
          <a:bodyPr>
            <a:normAutofit/>
          </a:bodyPr>
          <a:lstStyle/>
          <a:p>
            <a:r>
              <a:rPr lang="en-US" sz="4000" dirty="0"/>
              <a:t>Is pervasive disability in Maycomb significant?</a:t>
            </a:r>
          </a:p>
        </p:txBody>
      </p:sp>
      <p:sp>
        <p:nvSpPr>
          <p:cNvPr id="3" name="Content Placeholder 2"/>
          <p:cNvSpPr>
            <a:spLocks noGrp="1"/>
          </p:cNvSpPr>
          <p:nvPr>
            <p:ph idx="1"/>
          </p:nvPr>
        </p:nvSpPr>
        <p:spPr>
          <a:xfrm>
            <a:off x="6187440" y="1158240"/>
            <a:ext cx="5974080" cy="5379720"/>
          </a:xfrm>
        </p:spPr>
        <p:txBody>
          <a:bodyPr>
            <a:normAutofit/>
          </a:bodyPr>
          <a:lstStyle/>
          <a:p>
            <a:pPr marL="0" indent="0">
              <a:buNone/>
            </a:pPr>
            <a:r>
              <a:rPr lang="en-US" sz="3200" dirty="0"/>
              <a:t>"Mr. Cunningham's basically a good man," he [Atticus] said, "he just has his blind spots along with the rest of us." Jem spoke. "Don't call that a blind spot. </a:t>
            </a:r>
            <a:r>
              <a:rPr lang="en-US" sz="3200" dirty="0" err="1"/>
              <a:t>He'da</a:t>
            </a:r>
            <a:r>
              <a:rPr lang="en-US" sz="3200" dirty="0"/>
              <a:t> killed you last night when he first went there." "He might have hurt me a little," Atticus conceded, "but son, you'll understand folks a little better when you're older.” (Chapter 16)</a:t>
            </a:r>
          </a:p>
        </p:txBody>
      </p:sp>
    </p:spTree>
    <p:extLst>
      <p:ext uri="{BB962C8B-B14F-4D97-AF65-F5344CB8AC3E}">
        <p14:creationId xmlns:p14="http://schemas.microsoft.com/office/powerpoint/2010/main" val="262001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03F5-11AC-4AEC-A49E-28079B8310AB}"/>
              </a:ext>
            </a:extLst>
          </p:cNvPr>
          <p:cNvSpPr>
            <a:spLocks noGrp="1"/>
          </p:cNvSpPr>
          <p:nvPr>
            <p:ph type="title"/>
          </p:nvPr>
        </p:nvSpPr>
        <p:spPr/>
        <p:txBody>
          <a:bodyPr>
            <a:noAutofit/>
          </a:bodyPr>
          <a:lstStyle/>
          <a:p>
            <a:r>
              <a:rPr lang="en-US" sz="3200" dirty="0"/>
              <a:t> </a:t>
            </a:r>
            <a:r>
              <a:rPr lang="en-US" sz="3200" u="sng" dirty="0"/>
              <a:t>stock character</a:t>
            </a:r>
            <a:r>
              <a:rPr lang="en-US" sz="3200" dirty="0"/>
              <a:t>  n. a dramatic character representing a type in a conventional manner and recurring in many works</a:t>
            </a:r>
          </a:p>
        </p:txBody>
      </p:sp>
      <p:sp>
        <p:nvSpPr>
          <p:cNvPr id="4" name="Content Placeholder 3">
            <a:extLst>
              <a:ext uri="{FF2B5EF4-FFF2-40B4-BE49-F238E27FC236}">
                <a16:creationId xmlns:a16="http://schemas.microsoft.com/office/drawing/2014/main" id="{616C861C-A0DD-4413-B948-835860D86F3B}"/>
              </a:ext>
            </a:extLst>
          </p:cNvPr>
          <p:cNvSpPr>
            <a:spLocks noGrp="1"/>
          </p:cNvSpPr>
          <p:nvPr>
            <p:ph sz="half" idx="2"/>
          </p:nvPr>
        </p:nvSpPr>
        <p:spPr/>
        <p:txBody>
          <a:bodyPr>
            <a:normAutofit lnSpcReduction="10000"/>
          </a:bodyPr>
          <a:lstStyle/>
          <a:p>
            <a:pPr marL="342900" indent="-342900">
              <a:buFont typeface="Arial" panose="020B0604020202020204" pitchFamily="34" charset="0"/>
              <a:buChar char="•"/>
            </a:pPr>
            <a:r>
              <a:rPr lang="en-US" sz="2400" dirty="0"/>
              <a:t>Moral Test</a:t>
            </a:r>
          </a:p>
          <a:p>
            <a:pPr marL="342900" indent="-342900">
              <a:buFont typeface="Arial" panose="020B0604020202020204" pitchFamily="34" charset="0"/>
              <a:buChar char="•"/>
            </a:pPr>
            <a:r>
              <a:rPr lang="en-US" sz="2400" dirty="0"/>
              <a:t>Alien</a:t>
            </a:r>
          </a:p>
          <a:p>
            <a:pPr marL="342900" indent="-342900">
              <a:buFont typeface="Arial" panose="020B0604020202020204" pitchFamily="34" charset="0"/>
              <a:buChar char="•"/>
            </a:pPr>
            <a:r>
              <a:rPr lang="en-US" sz="2400" dirty="0"/>
              <a:t>Sacred Insight</a:t>
            </a:r>
          </a:p>
          <a:p>
            <a:pPr marL="342900" indent="-342900">
              <a:buFont typeface="Arial" panose="020B0604020202020204" pitchFamily="34" charset="0"/>
              <a:buChar char="•"/>
            </a:pPr>
            <a:r>
              <a:rPr lang="en-US" sz="2400" dirty="0"/>
              <a:t>Normal (</a:t>
            </a:r>
            <a:r>
              <a:rPr lang="en-US" sz="2400" dirty="0" err="1"/>
              <a:t>Quayson</a:t>
            </a:r>
            <a:r>
              <a:rPr lang="en-US" sz="2400" dirty="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Criminal / Villain</a:t>
            </a:r>
          </a:p>
          <a:p>
            <a:pPr marL="342900" indent="-342900">
              <a:buFont typeface="Arial" panose="020B0604020202020204" pitchFamily="34" charset="0"/>
              <a:buChar char="•"/>
            </a:pPr>
            <a:r>
              <a:rPr lang="en-US" sz="2400" dirty="0"/>
              <a:t>Monster</a:t>
            </a:r>
          </a:p>
          <a:p>
            <a:pPr marL="342900" indent="-342900">
              <a:buFont typeface="Arial" panose="020B0604020202020204" pitchFamily="34" charset="0"/>
              <a:buChar char="•"/>
            </a:pPr>
            <a:r>
              <a:rPr lang="en-US" sz="2400" dirty="0"/>
              <a:t>Suicidal Disabled</a:t>
            </a:r>
          </a:p>
          <a:p>
            <a:pPr marL="342900" indent="-342900">
              <a:buFont typeface="Arial" panose="020B0604020202020204" pitchFamily="34" charset="0"/>
              <a:buChar char="•"/>
            </a:pPr>
            <a:r>
              <a:rPr lang="en-US" sz="2400" dirty="0"/>
              <a:t>Maladjusted Disabled/</a:t>
            </a:r>
          </a:p>
          <a:p>
            <a:pPr marL="342900" indent="-342900">
              <a:buFont typeface="Arial" panose="020B0604020202020204" pitchFamily="34" charset="0"/>
              <a:buChar char="•"/>
            </a:pPr>
            <a:r>
              <a:rPr lang="en-US" sz="2400" dirty="0"/>
              <a:t>Super Crip (Longmore)</a:t>
            </a:r>
          </a:p>
          <a:p>
            <a:pPr marL="342900" indent="-342900">
              <a:buFont typeface="Arial" panose="020B0604020202020204" pitchFamily="34" charset="0"/>
              <a:buChar char="•"/>
            </a:pPr>
            <a:endParaRPr lang="en-US" sz="2800" dirty="0"/>
          </a:p>
          <a:p>
            <a:endParaRPr lang="en-US" dirty="0"/>
          </a:p>
        </p:txBody>
      </p:sp>
      <p:pic>
        <p:nvPicPr>
          <p:cNvPr id="1026" name="Picture 2" descr="Introduction - King Richard III">
            <a:extLst>
              <a:ext uri="{FF2B5EF4-FFF2-40B4-BE49-F238E27FC236}">
                <a16:creationId xmlns:a16="http://schemas.microsoft.com/office/drawing/2014/main" id="{090FB0CD-3D07-4EDB-81D1-81AE7FB14EF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05466" y="1825625"/>
            <a:ext cx="34470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95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124"/>
            <a:ext cx="5074920" cy="4389755"/>
          </a:xfrm>
        </p:spPr>
        <p:txBody>
          <a:bodyPr>
            <a:normAutofit/>
          </a:bodyPr>
          <a:lstStyle/>
          <a:p>
            <a:r>
              <a:rPr lang="en-US" sz="4000" dirty="0"/>
              <a:t>Is pervasive disability in Maycomb significant?</a:t>
            </a:r>
          </a:p>
        </p:txBody>
      </p:sp>
      <p:sp>
        <p:nvSpPr>
          <p:cNvPr id="3" name="Content Placeholder 2"/>
          <p:cNvSpPr>
            <a:spLocks noGrp="1"/>
          </p:cNvSpPr>
          <p:nvPr>
            <p:ph idx="1"/>
          </p:nvPr>
        </p:nvSpPr>
        <p:spPr>
          <a:xfrm>
            <a:off x="6187440" y="1158240"/>
            <a:ext cx="5974080" cy="5379720"/>
          </a:xfrm>
        </p:spPr>
        <p:txBody>
          <a:bodyPr>
            <a:normAutofit/>
          </a:bodyPr>
          <a:lstStyle/>
          <a:p>
            <a:pPr marL="0" indent="0">
              <a:buNone/>
            </a:pPr>
            <a:r>
              <a:rPr lang="en-US" sz="3200" dirty="0"/>
              <a:t>“I hope and pray I can get Jem and Scout through it without bitterness, and most of all, without catching Maycomb's usual disease. Why reasonable people go stark raving mad when anything involving a Negro comes up, is something I don't pretend to understand . . . .” (Chapter 9)</a:t>
            </a:r>
          </a:p>
        </p:txBody>
      </p:sp>
    </p:spTree>
    <p:extLst>
      <p:ext uri="{BB962C8B-B14F-4D97-AF65-F5344CB8AC3E}">
        <p14:creationId xmlns:p14="http://schemas.microsoft.com/office/powerpoint/2010/main" val="397167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89279-7DED-493A-91CA-70D97FAFBF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9BF3DF-F79E-4C99-B3B7-EE5676A84D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90382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A8678-233B-486A-8A3C-7EBEA8A35A8E}"/>
              </a:ext>
            </a:extLst>
          </p:cNvPr>
          <p:cNvSpPr>
            <a:spLocks noGrp="1"/>
          </p:cNvSpPr>
          <p:nvPr>
            <p:ph type="title"/>
          </p:nvPr>
        </p:nvSpPr>
        <p:spPr/>
        <p:txBody>
          <a:bodyPr/>
          <a:lstStyle/>
          <a:p>
            <a:r>
              <a:rPr lang="en-US" dirty="0"/>
              <a:t>Does Mrs. Dubose’s disability work this way?</a:t>
            </a:r>
          </a:p>
        </p:txBody>
      </p:sp>
      <p:sp>
        <p:nvSpPr>
          <p:cNvPr id="3" name="Content Placeholder 2">
            <a:extLst>
              <a:ext uri="{FF2B5EF4-FFF2-40B4-BE49-F238E27FC236}">
                <a16:creationId xmlns:a16="http://schemas.microsoft.com/office/drawing/2014/main" id="{A054506B-45AF-4295-AF0F-64DEBE8BE862}"/>
              </a:ext>
            </a:extLst>
          </p:cNvPr>
          <p:cNvSpPr>
            <a:spLocks noGrp="1"/>
          </p:cNvSpPr>
          <p:nvPr>
            <p:ph idx="1"/>
          </p:nvPr>
        </p:nvSpPr>
        <p:spPr/>
        <p:txBody>
          <a:bodyPr>
            <a:normAutofit/>
          </a:bodyPr>
          <a:lstStyle/>
          <a:p>
            <a:r>
              <a:rPr lang="en-US" dirty="0"/>
              <a:t>first, a deviance or marked difference is exposed to a reader; </a:t>
            </a:r>
          </a:p>
          <a:p>
            <a:r>
              <a:rPr lang="en-US" dirty="0"/>
              <a:t>second, a narrative . . . call[s] for an explanation of the deviation's origins and . . .  consequences; </a:t>
            </a:r>
          </a:p>
          <a:p>
            <a:r>
              <a:rPr lang="en-US" dirty="0"/>
              <a:t>third, the deviance is brought from the periphery of concerns to the center of the story to come; </a:t>
            </a:r>
          </a:p>
          <a:p>
            <a:r>
              <a:rPr lang="en-US" dirty="0"/>
              <a:t>and fourth, the remainder of the story rehabilitates or fixes the deviance in some manner.</a:t>
            </a:r>
          </a:p>
          <a:p>
            <a:endParaRPr lang="en-US" dirty="0"/>
          </a:p>
        </p:txBody>
      </p:sp>
    </p:spTree>
    <p:extLst>
      <p:ext uri="{BB962C8B-B14F-4D97-AF65-F5344CB8AC3E}">
        <p14:creationId xmlns:p14="http://schemas.microsoft.com/office/powerpoint/2010/main" val="4037098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B0747-CBA7-4C40-B972-02A0A2ACFB2D}"/>
              </a:ext>
            </a:extLst>
          </p:cNvPr>
          <p:cNvSpPr>
            <a:spLocks noGrp="1"/>
          </p:cNvSpPr>
          <p:nvPr>
            <p:ph type="title"/>
          </p:nvPr>
        </p:nvSpPr>
        <p:spPr/>
        <p:txBody>
          <a:bodyPr/>
          <a:lstStyle/>
          <a:p>
            <a:r>
              <a:rPr lang="en-US" dirty="0"/>
              <a:t>How does </a:t>
            </a:r>
            <a:r>
              <a:rPr lang="en-US" i="1" dirty="0"/>
              <a:t>Oedipus </a:t>
            </a:r>
            <a:r>
              <a:rPr lang="en-US" dirty="0"/>
              <a:t>depend upon disability?</a:t>
            </a:r>
          </a:p>
        </p:txBody>
      </p:sp>
      <p:pic>
        <p:nvPicPr>
          <p:cNvPr id="5" name="Content Placeholder 4">
            <a:extLst>
              <a:ext uri="{FF2B5EF4-FFF2-40B4-BE49-F238E27FC236}">
                <a16:creationId xmlns:a16="http://schemas.microsoft.com/office/drawing/2014/main" id="{6A80239A-B390-412A-88C6-6CEEAB56F86B}"/>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15532" r="2068"/>
          <a:stretch/>
        </p:blipFill>
        <p:spPr>
          <a:xfrm>
            <a:off x="1038665" y="1825625"/>
            <a:ext cx="4780670" cy="4351338"/>
          </a:xfrm>
          <a:prstGeom prst="rect">
            <a:avLst/>
          </a:prstGeom>
        </p:spPr>
      </p:pic>
      <p:pic>
        <p:nvPicPr>
          <p:cNvPr id="6" name="Content Placeholder 5">
            <a:extLst>
              <a:ext uri="{FF2B5EF4-FFF2-40B4-BE49-F238E27FC236}">
                <a16:creationId xmlns:a16="http://schemas.microsoft.com/office/drawing/2014/main" id="{921C0D73-2312-4B02-BF30-0A7AABF6C12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8662" r="1213"/>
          <a:stretch/>
        </p:blipFill>
        <p:spPr>
          <a:xfrm>
            <a:off x="7292384" y="1825625"/>
            <a:ext cx="2941232" cy="4351338"/>
          </a:xfrm>
          <a:prstGeom prst="rect">
            <a:avLst/>
          </a:prstGeom>
          <a:effectLst/>
        </p:spPr>
      </p:pic>
    </p:spTree>
    <p:extLst>
      <p:ext uri="{BB962C8B-B14F-4D97-AF65-F5344CB8AC3E}">
        <p14:creationId xmlns:p14="http://schemas.microsoft.com/office/powerpoint/2010/main" val="182273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35BB-E33B-46C5-9A60-ABB61F9975D8}"/>
              </a:ext>
            </a:extLst>
          </p:cNvPr>
          <p:cNvSpPr>
            <a:spLocks noGrp="1"/>
          </p:cNvSpPr>
          <p:nvPr>
            <p:ph type="title"/>
          </p:nvPr>
        </p:nvSpPr>
        <p:spPr/>
        <p:txBody>
          <a:bodyPr/>
          <a:lstStyle/>
          <a:p>
            <a:r>
              <a:rPr lang="en-US" dirty="0"/>
              <a:t>How does disability dignify “individual collapse” in </a:t>
            </a:r>
            <a:r>
              <a:rPr lang="en-US" i="1" dirty="0"/>
              <a:t>Oedipus</a:t>
            </a:r>
            <a:r>
              <a:rPr lang="en-US" dirty="0"/>
              <a:t>? </a:t>
            </a:r>
          </a:p>
        </p:txBody>
      </p:sp>
      <p:pic>
        <p:nvPicPr>
          <p:cNvPr id="2050" name="Picture 2" descr="Oedipus the King (1986) | MUBI">
            <a:extLst>
              <a:ext uri="{FF2B5EF4-FFF2-40B4-BE49-F238E27FC236}">
                <a16:creationId xmlns:a16="http://schemas.microsoft.com/office/drawing/2014/main" id="{7298EB6D-001A-47EA-87C2-B6CBD4A582DD}"/>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2543969"/>
            <a:ext cx="5181600" cy="2914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EBFF364-C93B-4DD2-961A-25D77C2E64F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052610"/>
            <a:ext cx="5181600" cy="389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17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4A1DA-DD80-4ED5-99D1-4C9B13255EFE}"/>
              </a:ext>
            </a:extLst>
          </p:cNvPr>
          <p:cNvSpPr>
            <a:spLocks noGrp="1"/>
          </p:cNvSpPr>
          <p:nvPr>
            <p:ph type="title"/>
          </p:nvPr>
        </p:nvSpPr>
        <p:spPr/>
        <p:txBody>
          <a:bodyPr/>
          <a:lstStyle/>
          <a:p>
            <a:endParaRPr lang="en-US"/>
          </a:p>
        </p:txBody>
      </p:sp>
      <p:pic>
        <p:nvPicPr>
          <p:cNvPr id="6" name="Content Placeholder 5" descr="A picture containing drawing, sketch, clothing, illustration&#10;&#10;Description automatically generated">
            <a:extLst>
              <a:ext uri="{FF2B5EF4-FFF2-40B4-BE49-F238E27FC236}">
                <a16:creationId xmlns:a16="http://schemas.microsoft.com/office/drawing/2014/main" id="{FC30C23C-7FA5-4008-9F76-776CA1F2B8C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0365" y="1825625"/>
            <a:ext cx="2774827" cy="4351338"/>
          </a:xfrm>
        </p:spPr>
      </p:pic>
      <p:sp>
        <p:nvSpPr>
          <p:cNvPr id="4" name="Content Placeholder 3">
            <a:extLst>
              <a:ext uri="{FF2B5EF4-FFF2-40B4-BE49-F238E27FC236}">
                <a16:creationId xmlns:a16="http://schemas.microsoft.com/office/drawing/2014/main" id="{CA5C6653-F16F-4357-8912-5AED67AA73BD}"/>
              </a:ext>
            </a:extLst>
          </p:cNvPr>
          <p:cNvSpPr>
            <a:spLocks noGrp="1"/>
          </p:cNvSpPr>
          <p:nvPr>
            <p:ph sz="half" idx="2"/>
          </p:nvPr>
        </p:nvSpPr>
        <p:spPr>
          <a:xfrm>
            <a:off x="4053526" y="1825625"/>
            <a:ext cx="7300274" cy="4351338"/>
          </a:xfrm>
        </p:spPr>
        <p:txBody>
          <a:bodyPr/>
          <a:lstStyle/>
          <a:p>
            <a:pPr marL="0" indent="0">
              <a:buNone/>
            </a:pPr>
            <a:r>
              <a:rPr lang="en-US" dirty="0"/>
              <a:t>Our phrase narrative prosthesis is meant to indicate that disability has been used throughout history </a:t>
            </a:r>
            <a:r>
              <a:rPr lang="en-US" u="sng" dirty="0"/>
              <a:t>as a crutch </a:t>
            </a:r>
            <a:r>
              <a:rPr lang="en-US" dirty="0"/>
              <a:t>upon which literary narratives lean for:</a:t>
            </a:r>
          </a:p>
          <a:p>
            <a:r>
              <a:rPr lang="en-US" dirty="0"/>
              <a:t>their representational power, </a:t>
            </a:r>
          </a:p>
          <a:p>
            <a:r>
              <a:rPr lang="en-US" dirty="0"/>
              <a:t>disruptive potentiality, </a:t>
            </a:r>
          </a:p>
          <a:p>
            <a:r>
              <a:rPr lang="en-US" dirty="0"/>
              <a:t>and analytical insight. (49)</a:t>
            </a:r>
          </a:p>
        </p:txBody>
      </p:sp>
    </p:spTree>
    <p:extLst>
      <p:ext uri="{BB962C8B-B14F-4D97-AF65-F5344CB8AC3E}">
        <p14:creationId xmlns:p14="http://schemas.microsoft.com/office/powerpoint/2010/main" val="3476872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944D-37A7-4969-8E98-1EF85D93DAEF}"/>
              </a:ext>
            </a:extLst>
          </p:cNvPr>
          <p:cNvSpPr>
            <a:spLocks noGrp="1"/>
          </p:cNvSpPr>
          <p:nvPr>
            <p:ph type="title"/>
          </p:nvPr>
        </p:nvSpPr>
        <p:spPr/>
        <p:txBody>
          <a:bodyPr/>
          <a:lstStyle/>
          <a:p>
            <a:r>
              <a:rPr lang="en-US" dirty="0"/>
              <a:t>Why </a:t>
            </a:r>
            <a:r>
              <a:rPr lang="en-US" dirty="0" err="1"/>
              <a:t>Fries’s</a:t>
            </a:r>
            <a:r>
              <a:rPr lang="en-US" dirty="0"/>
              <a:t> First Question Matters</a:t>
            </a:r>
          </a:p>
        </p:txBody>
      </p:sp>
      <p:sp>
        <p:nvSpPr>
          <p:cNvPr id="3" name="Content Placeholder 2">
            <a:extLst>
              <a:ext uri="{FF2B5EF4-FFF2-40B4-BE49-F238E27FC236}">
                <a16:creationId xmlns:a16="http://schemas.microsoft.com/office/drawing/2014/main" id="{8CF5BD78-1E27-4622-BC2B-4073C094F955}"/>
              </a:ext>
            </a:extLst>
          </p:cNvPr>
          <p:cNvSpPr>
            <a:spLocks noGrp="1"/>
          </p:cNvSpPr>
          <p:nvPr>
            <p:ph sz="half" idx="1"/>
          </p:nvPr>
        </p:nvSpPr>
        <p:spPr/>
        <p:txBody>
          <a:bodyPr>
            <a:normAutofit/>
          </a:bodyPr>
          <a:lstStyle/>
          <a:p>
            <a:pPr marL="0" indent="0">
              <a:buNone/>
            </a:pPr>
            <a:r>
              <a:rPr lang="en-US" sz="3200" dirty="0"/>
              <a:t>“stories . . . rarely take up disability as an experience of social or political dimensions” (</a:t>
            </a:r>
            <a:r>
              <a:rPr lang="en-US" sz="3200" i="1" dirty="0"/>
              <a:t>Narrative Prosthesis </a:t>
            </a:r>
            <a:r>
              <a:rPr lang="en-US" sz="3200" dirty="0"/>
              <a:t>48)</a:t>
            </a:r>
          </a:p>
        </p:txBody>
      </p:sp>
      <p:sp>
        <p:nvSpPr>
          <p:cNvPr id="4" name="Content Placeholder 3">
            <a:extLst>
              <a:ext uri="{FF2B5EF4-FFF2-40B4-BE49-F238E27FC236}">
                <a16:creationId xmlns:a16="http://schemas.microsoft.com/office/drawing/2014/main" id="{510EE8B9-1356-42E3-A6E7-08F43B6C6BCE}"/>
              </a:ext>
            </a:extLst>
          </p:cNvPr>
          <p:cNvSpPr>
            <a:spLocks noGrp="1"/>
          </p:cNvSpPr>
          <p:nvPr>
            <p:ph sz="half" idx="2"/>
          </p:nvPr>
        </p:nvSpPr>
        <p:spPr/>
        <p:txBody>
          <a:bodyPr/>
          <a:lstStyle/>
          <a:p>
            <a:pPr marL="0" indent="0">
              <a:buNone/>
            </a:pPr>
            <a:r>
              <a:rPr lang="en-US" sz="3200" dirty="0"/>
              <a:t>“</a:t>
            </a:r>
            <a:r>
              <a:rPr lang="en-US" sz="3200" cap="none" dirty="0"/>
              <a:t>Does a work have more than one disabled character? “</a:t>
            </a:r>
          </a:p>
          <a:p>
            <a:pPr marL="0" indent="0">
              <a:buNone/>
            </a:pPr>
            <a:endParaRPr lang="en-US" dirty="0"/>
          </a:p>
        </p:txBody>
      </p:sp>
    </p:spTree>
    <p:extLst>
      <p:ext uri="{BB962C8B-B14F-4D97-AF65-F5344CB8AC3E}">
        <p14:creationId xmlns:p14="http://schemas.microsoft.com/office/powerpoint/2010/main" val="2480067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Echoing </a:t>
            </a:r>
            <a:br>
              <a:rPr lang="en-US" dirty="0"/>
            </a:br>
            <a:r>
              <a:rPr lang="en-US" dirty="0"/>
              <a:t>Longmore</a:t>
            </a:r>
          </a:p>
        </p:txBody>
      </p:sp>
      <p:pic>
        <p:nvPicPr>
          <p:cNvPr id="3" name="Content Placeholder 2"/>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9804" r="9732" b="19487"/>
          <a:stretch/>
        </p:blipFill>
        <p:spPr>
          <a:xfrm>
            <a:off x="422182" y="2522879"/>
            <a:ext cx="4094018" cy="2304252"/>
          </a:xfrm>
        </p:spPr>
      </p:pic>
      <p:pic>
        <p:nvPicPr>
          <p:cNvPr id="6" name="Content Placeholder 5"/>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053532" y="416192"/>
            <a:ext cx="3143250" cy="1697355"/>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2790" y="948551"/>
            <a:ext cx="2804160" cy="3878580"/>
          </a:xfrm>
          <a:prstGeom prst="rect">
            <a:avLst/>
          </a:prstGeom>
        </p:spPr>
      </p:pic>
      <p:sp>
        <p:nvSpPr>
          <p:cNvPr id="2" name="TextBox 1">
            <a:extLst>
              <a:ext uri="{FF2B5EF4-FFF2-40B4-BE49-F238E27FC236}">
                <a16:creationId xmlns:a16="http://schemas.microsoft.com/office/drawing/2014/main" id="{9A2CE707-A5F5-4F56-9BEE-F95B531355D0}"/>
              </a:ext>
            </a:extLst>
          </p:cNvPr>
          <p:cNvSpPr txBox="1"/>
          <p:nvPr/>
        </p:nvSpPr>
        <p:spPr>
          <a:xfrm>
            <a:off x="4892511" y="2705493"/>
            <a:ext cx="3921551" cy="1077218"/>
          </a:xfrm>
          <a:prstGeom prst="rect">
            <a:avLst/>
          </a:prstGeom>
          <a:noFill/>
        </p:spPr>
        <p:txBody>
          <a:bodyPr wrap="square" rtlCol="0">
            <a:spAutoFit/>
          </a:bodyPr>
          <a:lstStyle/>
          <a:p>
            <a:r>
              <a:rPr lang="en-US" sz="3200" dirty="0"/>
              <a:t>“The (In)visibility </a:t>
            </a:r>
          </a:p>
          <a:p>
            <a:r>
              <a:rPr lang="en-US" sz="3200" dirty="0"/>
              <a:t>of Prosthesis”</a:t>
            </a:r>
          </a:p>
        </p:txBody>
      </p:sp>
    </p:spTree>
    <p:extLst>
      <p:ext uri="{BB962C8B-B14F-4D97-AF65-F5344CB8AC3E}">
        <p14:creationId xmlns:p14="http://schemas.microsoft.com/office/powerpoint/2010/main" val="237605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AA68-12B4-4AB3-9081-C099D2905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6BC7BD-8DCA-4D65-9D4C-8FC7BF9FF04A}"/>
              </a:ext>
            </a:extLst>
          </p:cNvPr>
          <p:cNvSpPr>
            <a:spLocks noGrp="1"/>
          </p:cNvSpPr>
          <p:nvPr>
            <p:ph sz="quarter" idx="13"/>
          </p:nvPr>
        </p:nvSpPr>
        <p:spPr/>
        <p:txBody>
          <a:bodyPr/>
          <a:lstStyle/>
          <a:p>
            <a:endParaRPr lang="en-US"/>
          </a:p>
        </p:txBody>
      </p:sp>
      <p:sp>
        <p:nvSpPr>
          <p:cNvPr id="4" name="Content Placeholder 3">
            <a:extLst>
              <a:ext uri="{FF2B5EF4-FFF2-40B4-BE49-F238E27FC236}">
                <a16:creationId xmlns:a16="http://schemas.microsoft.com/office/drawing/2014/main" id="{37710804-5193-460F-B00A-75A4160F10C3}"/>
              </a:ext>
            </a:extLst>
          </p:cNvPr>
          <p:cNvSpPr>
            <a:spLocks noGrp="1"/>
          </p:cNvSpPr>
          <p:nvPr>
            <p:ph sz="quarter" idx="14"/>
          </p:nvPr>
        </p:nvSpPr>
        <p:spPr/>
        <p:txBody>
          <a:bodyPr/>
          <a:lstStyle/>
          <a:p>
            <a:endParaRPr lang="en-US"/>
          </a:p>
        </p:txBody>
      </p:sp>
    </p:spTree>
    <p:extLst>
      <p:ext uri="{BB962C8B-B14F-4D97-AF65-F5344CB8AC3E}">
        <p14:creationId xmlns:p14="http://schemas.microsoft.com/office/powerpoint/2010/main" val="369182621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10015</TotalTime>
  <Words>1505</Words>
  <Application>Microsoft Office PowerPoint</Application>
  <PresentationFormat>Widescreen</PresentationFormat>
  <Paragraphs>97</Paragraphs>
  <Slides>32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If asked to explain what To Kill a Mockingbird is about in just one sentence, how would you answer? </vt:lpstr>
      <vt:lpstr>Narrative Prosthesis</vt:lpstr>
      <vt:lpstr> stock character  n. a dramatic character representing a type in a conventional manner and recurring in many works</vt:lpstr>
      <vt:lpstr>How does Oedipus depend upon disability?</vt:lpstr>
      <vt:lpstr>How does disability dignify “individual collapse” in Oedipus? </vt:lpstr>
      <vt:lpstr>PowerPoint Presentation</vt:lpstr>
      <vt:lpstr>Why Fries’s First Question Matters</vt:lpstr>
      <vt:lpstr>Echoing  Longmore</vt:lpstr>
      <vt:lpstr>PowerPoint Presentation</vt:lpstr>
      <vt:lpstr>PowerPoint Presentation</vt:lpstr>
      <vt:lpstr>PowerPoint Presentation</vt:lpstr>
      <vt:lpstr>“an unknown or unnatural deviance that begs an explanation”</vt:lpstr>
      <vt:lpstr>Four Steps in a Narrative</vt:lpstr>
      <vt:lpstr>Ways Narratives “Fix” Deviance</vt:lpstr>
      <vt:lpstr>Fries Parallel Again</vt:lpstr>
      <vt:lpstr>PowerPoint Presentation</vt:lpstr>
      <vt:lpstr>PowerPoint Presentation</vt:lpstr>
      <vt:lpstr>What started it?</vt:lpstr>
      <vt:lpstr>Enclosed by Disability</vt:lpstr>
      <vt:lpstr>Does Tom Robinson’s disability work this way?</vt:lpstr>
      <vt:lpstr>Does Boo Radley’s disability work this way?</vt:lpstr>
      <vt:lpstr>PowerPoint Presentation</vt:lpstr>
      <vt:lpstr>How could Jem’s disability function metaphorically? </vt:lpstr>
      <vt:lpstr>How could Tom Robinson’s disability function as a metaphor? </vt:lpstr>
      <vt:lpstr>How could Tom Robinson’s disability function as a metaphor? </vt:lpstr>
      <vt:lpstr>PowerPoint Presentation</vt:lpstr>
      <vt:lpstr>PowerPoint Presentation</vt:lpstr>
      <vt:lpstr>How could the pervasiveness of disability in Maycomb function metaphorically?</vt:lpstr>
      <vt:lpstr>Is pervasive disability in Maycomb significant?</vt:lpstr>
      <vt:lpstr>Is pervasive disability in Maycomb significant?</vt:lpstr>
      <vt:lpstr>PowerPoint Presentation</vt:lpstr>
      <vt:lpstr>Does Mrs. Dubose’s disability work this 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Craig M. Rustici</dc:creator>
  <cp:lastModifiedBy>Neil Hendricks</cp:lastModifiedBy>
  <cp:revision>38</cp:revision>
  <cp:lastPrinted>2018-04-02T13:12:26Z</cp:lastPrinted>
  <dcterms:created xsi:type="dcterms:W3CDTF">2018-04-01T18:11:34Z</dcterms:created>
  <dcterms:modified xsi:type="dcterms:W3CDTF">2023-04-19T18:59:09Z</dcterms:modified>
</cp:coreProperties>
</file>